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431" r:id="rId2"/>
    <p:sldId id="501" r:id="rId3"/>
    <p:sldId id="261" r:id="rId4"/>
    <p:sldId id="432" r:id="rId5"/>
    <p:sldId id="416" r:id="rId6"/>
    <p:sldId id="408" r:id="rId7"/>
    <p:sldId id="292" r:id="rId8"/>
    <p:sldId id="318" r:id="rId9"/>
    <p:sldId id="410" r:id="rId10"/>
    <p:sldId id="421" r:id="rId11"/>
    <p:sldId id="423" r:id="rId12"/>
    <p:sldId id="467" r:id="rId13"/>
    <p:sldId id="422" r:id="rId14"/>
    <p:sldId id="424" r:id="rId15"/>
    <p:sldId id="468" r:id="rId16"/>
    <p:sldId id="425" r:id="rId17"/>
    <p:sldId id="433" r:id="rId18"/>
    <p:sldId id="434" r:id="rId19"/>
    <p:sldId id="484" r:id="rId20"/>
    <p:sldId id="469" r:id="rId21"/>
    <p:sldId id="486" r:id="rId22"/>
    <p:sldId id="487" r:id="rId23"/>
    <p:sldId id="409" r:id="rId24"/>
    <p:sldId id="411" r:id="rId25"/>
    <p:sldId id="414" r:id="rId26"/>
    <p:sldId id="442" r:id="rId27"/>
    <p:sldId id="443" r:id="rId28"/>
    <p:sldId id="445" r:id="rId29"/>
    <p:sldId id="436" r:id="rId30"/>
    <p:sldId id="417" r:id="rId31"/>
    <p:sldId id="437" r:id="rId32"/>
    <p:sldId id="472" r:id="rId33"/>
    <p:sldId id="439" r:id="rId34"/>
    <p:sldId id="497" r:id="rId35"/>
    <p:sldId id="496" r:id="rId36"/>
    <p:sldId id="438" r:id="rId37"/>
    <p:sldId id="452" r:id="rId38"/>
    <p:sldId id="455" r:id="rId39"/>
    <p:sldId id="456" r:id="rId40"/>
    <p:sldId id="458" r:id="rId41"/>
    <p:sldId id="258" r:id="rId42"/>
    <p:sldId id="286" r:id="rId43"/>
    <p:sldId id="504" r:id="rId44"/>
    <p:sldId id="288" r:id="rId45"/>
    <p:sldId id="259" r:id="rId46"/>
    <p:sldId id="430" r:id="rId47"/>
    <p:sldId id="260" r:id="rId48"/>
    <p:sldId id="418" r:id="rId49"/>
    <p:sldId id="505" r:id="rId50"/>
    <p:sldId id="435" r:id="rId51"/>
    <p:sldId id="506" r:id="rId52"/>
    <p:sldId id="507" r:id="rId53"/>
    <p:sldId id="508" r:id="rId54"/>
    <p:sldId id="509" r:id="rId55"/>
    <p:sldId id="510" r:id="rId56"/>
    <p:sldId id="449" r:id="rId57"/>
    <p:sldId id="511" r:id="rId58"/>
    <p:sldId id="512" r:id="rId59"/>
    <p:sldId id="393" r:id="rId60"/>
    <p:sldId id="392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79C9"/>
    <a:srgbClr val="CB49B5"/>
    <a:srgbClr val="E4D2F2"/>
    <a:srgbClr val="3333FF"/>
    <a:srgbClr val="873AC0"/>
    <a:srgbClr val="5F5FF3"/>
    <a:srgbClr val="71FFB8"/>
    <a:srgbClr val="C60C59"/>
    <a:srgbClr val="1DFF8E"/>
    <a:srgbClr val="C60C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98" autoAdjust="0"/>
  </p:normalViewPr>
  <p:slideViewPr>
    <p:cSldViewPr snapToGrid="0">
      <p:cViewPr varScale="1">
        <p:scale>
          <a:sx n="69" d="100"/>
          <a:sy n="69" d="100"/>
        </p:scale>
        <p:origin x="5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2AA0F9-2328-4540-A9BE-703859F8181B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D8C716-24E5-4567-9826-028144153C5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536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D8C716-24E5-4567-9826-028144153C5B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113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3DC2DF-4699-404A-A7A1-9316F51530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FF15852-0447-43DD-BEF4-2F70776094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9DF5E64-061A-4BAC-8163-8AC7CC3E3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E3EFCF3-DD02-4CD0-95AC-43D664161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68ADEC2-FE21-4E8F-B582-B2427906E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929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95508E6-2CF9-4059-857C-8E41D1A31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E93C56F-CF7F-45CE-AFC9-0C632AB636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46D9C83-8CFE-4003-A98D-F9042E345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DA30388-6E40-47E8-934C-C32F20FE3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58E852-7493-4C71-B775-D4BC4FAA3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520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04CBC84-865D-4538-9F4A-3B62AB0717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CB3D6F1-DE8C-4FAE-A7B5-7507AA5E14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8C8C836-B797-4AF9-AA00-87E861500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2B618AD-9BD9-430C-A58A-F55CF1DC4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6696B5D-98FB-46E7-AD02-E775E029A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018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5E0280-1421-49BB-BF94-9D54E1843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67B2263-F91F-44BC-BEA2-BC31C07F96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7EF8D88-37FB-4EC2-9BDB-985BFA0CA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D7413FD-08F2-45E5-B3D2-D0FBA2D72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E0B1199-4014-4058-9F74-5D154C638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886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A01A0F-F2DB-4BA2-B51D-3DC52ED9A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29CD2CF-D407-4DBE-AF67-847C51CC2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BF83308-C440-4430-BDE7-0811AE29D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994A2C1-CD7C-4F5A-BC1D-257CD87CA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82221ED-59A5-4BD4-ADAF-D03E2CFC8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219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9A298CB-A508-43A6-89F4-4683CD6C6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F900768-3CF9-4B83-8AB9-125F396128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1B53F52-822B-4A58-816A-D61A1DD721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19DC26A-F842-4AA3-A68D-2AEB00CBC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1059BF7-CE5D-4EB0-BC91-D2ADCA552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D2000F0-5B29-445E-BDCC-7635DF931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20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5610EA-29D7-4555-A49B-FA14B6D95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93EFEAF-D919-4C6C-942D-01EF882EC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8023C60-966B-49A3-9369-112261583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F685398-D80D-4123-8641-EBC4C63D4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47EC8534-A428-4ACD-872B-CDD2337B3B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720A1F6E-E62E-477C-AD20-A2D28453F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213CC64-73B8-4E79-A17F-EEB06BDFB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34A18AC-9A7A-4742-9515-D0295B83E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88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824F4B-648F-41A0-A217-6F20D4C89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C9B316A-5D3F-4767-A7A2-B0B4B9D94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42DAA8E-9736-426D-AB4D-5AA85F9EE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2E7A02E5-D0C4-4984-8EBF-AD48DE96C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38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5CBB0908-7C88-4577-80F9-A222F55FB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4B1FA04-C7D6-4FC2-A80F-D2326C8F0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E1A6DA4-0F5F-451C-A6E3-21A49EB32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459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2757934-E12A-46E9-B14A-76706F14F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B0101B5-8AF4-4585-AD42-AECD47745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853CD9-6BBC-47E7-BBCE-E622EF806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FFAD084-76E2-43B5-B527-867041732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0470A08-9B6F-4A20-B337-F140C7294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5C46663-501C-46C6-B7CB-E9E626A6D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683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A4207C-D873-4063-8C75-10965CB4C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C461B9F-3434-465A-A2CF-2803683BF1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3169AE6-F9C4-45CB-A3B6-5FEA31C00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E1D9991-A7EB-46E0-910A-1BE18493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06F11FDC-1B48-429D-8C12-EB5F7CD25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561E6E-8FA9-45CE-B886-42661A1AD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693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92985D9-C75C-4D3E-937D-7C0751634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4F27AE3-AD48-4647-8377-39C5F64B1D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7B5002A-E361-446D-B360-D9213747B3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3F11A-F3FA-4314-A21A-20855A30DD15}" type="datetimeFigureOut">
              <a:rPr lang="en-US" smtClean="0"/>
              <a:t>5/2/2024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10F665-E380-4B08-B4D9-24A4980B51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0B1D0CB-646B-49C6-BF60-A38C56FA4E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0C1883-C73A-49B3-9498-5BDA31457F1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242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DeepSphere.AI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7969DE5-29FA-4F9B-9AFA-06C919B160DE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BF67FD5-C352-40D0-8E64-4F1CEF4E9E0B}"/>
              </a:ext>
            </a:extLst>
          </p:cNvPr>
          <p:cNvSpPr txBox="1"/>
          <p:nvPr/>
        </p:nvSpPr>
        <p:spPr>
          <a:xfrm>
            <a:off x="0" y="2828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Foundational Learning </a:t>
            </a:r>
            <a:endParaRPr lang="en-US" sz="3200" b="1" dirty="0">
              <a:solidFill>
                <a:srgbClr val="1B25E3"/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E43382D-7280-428F-909A-013F440BE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DAD61F2-1EC0-4AC9-AB5E-248E33ED4862}"/>
              </a:ext>
            </a:extLst>
          </p:cNvPr>
          <p:cNvSpPr txBox="1"/>
          <p:nvPr/>
        </p:nvSpPr>
        <p:spPr>
          <a:xfrm>
            <a:off x="-1" y="2705725"/>
            <a:ext cx="121801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Core Fundamental </a:t>
            </a:r>
            <a:r>
              <a:rPr lang="en-US" sz="6000" dirty="0">
                <a:solidFill>
                  <a:schemeClr val="accent6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Building Blocks of Artificial Intelligence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8FD59C7-5434-4DD1-B684-BC0181CCD6C4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Jothi@DeepSphere.AI| (916)-296-0228</a:t>
            </a:r>
          </a:p>
        </p:txBody>
      </p:sp>
    </p:spTree>
    <p:extLst>
      <p:ext uri="{BB962C8B-B14F-4D97-AF65-F5344CB8AC3E}">
        <p14:creationId xmlns:p14="http://schemas.microsoft.com/office/powerpoint/2010/main" val="1513977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60C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B9F235A3-2D23-473E-B5E8-4E5F1821B714}"/>
              </a:ext>
            </a:extLst>
          </p:cNvPr>
          <p:cNvSpPr/>
          <p:nvPr/>
        </p:nvSpPr>
        <p:spPr>
          <a:xfrm>
            <a:off x="5487994" y="896645"/>
            <a:ext cx="6704005" cy="586804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D88B07B-B043-4F75-8142-B812BDC5F893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68D03FC-AB23-4D24-949C-6C0207738F6B}"/>
              </a:ext>
            </a:extLst>
          </p:cNvPr>
          <p:cNvSpPr txBox="1"/>
          <p:nvPr/>
        </p:nvSpPr>
        <p:spPr>
          <a:xfrm>
            <a:off x="0" y="161448"/>
            <a:ext cx="1137229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Intelligent Automation (IA)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C510F1E-A16F-4078-A30B-6BAC62E1E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xmlns="" id="{11CA4299-EEAA-4DF5-B735-19EE254095EA}"/>
              </a:ext>
            </a:extLst>
          </p:cNvPr>
          <p:cNvSpPr/>
          <p:nvPr/>
        </p:nvSpPr>
        <p:spPr>
          <a:xfrm>
            <a:off x="844611" y="2688683"/>
            <a:ext cx="2295331" cy="2197359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IA</a:t>
            </a:r>
            <a:endParaRPr lang="en-US" sz="4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Arrow: Striped Right 12">
            <a:extLst>
              <a:ext uri="{FF2B5EF4-FFF2-40B4-BE49-F238E27FC236}">
                <a16:creationId xmlns:a16="http://schemas.microsoft.com/office/drawing/2014/main" xmlns="" id="{164E683D-23CD-40BC-B256-EC739445325E}"/>
              </a:ext>
            </a:extLst>
          </p:cNvPr>
          <p:cNvSpPr/>
          <p:nvPr/>
        </p:nvSpPr>
        <p:spPr>
          <a:xfrm>
            <a:off x="3316726" y="3429000"/>
            <a:ext cx="2106510" cy="643812"/>
          </a:xfrm>
          <a:prstGeom prst="stripedRightArrow">
            <a:avLst/>
          </a:prstGeom>
          <a:noFill/>
          <a:ln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E73318AD-B483-40D3-80A0-C139E0B08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1563" y="1242668"/>
            <a:ext cx="5797061" cy="4518479"/>
          </a:xfrm>
          <a:prstGeom prst="rect">
            <a:avLst/>
          </a:prstGeom>
          <a:ln>
            <a:noFill/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96359EF5-3B0E-44CD-A343-9773438D3D7C}"/>
              </a:ext>
            </a:extLst>
          </p:cNvPr>
          <p:cNvSpPr txBox="1"/>
          <p:nvPr/>
        </p:nvSpPr>
        <p:spPr>
          <a:xfrm>
            <a:off x="5841563" y="5815393"/>
            <a:ext cx="5797061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Automation That Occurs Without Any Human Involvement and Manual Work 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39F832AB-D3A1-414A-B23A-0410332A418B}"/>
              </a:ext>
            </a:extLst>
          </p:cNvPr>
          <p:cNvSpPr/>
          <p:nvPr/>
        </p:nvSpPr>
        <p:spPr>
          <a:xfrm>
            <a:off x="9937102" y="746223"/>
            <a:ext cx="2055090" cy="1978911"/>
          </a:xfrm>
          <a:prstGeom prst="ellipse">
            <a:avLst/>
          </a:prstGeom>
          <a:noFill/>
          <a:ln>
            <a:solidFill>
              <a:srgbClr val="C60C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40206104-A6F8-4BF1-AD73-4DD045673ED5}"/>
              </a:ext>
            </a:extLst>
          </p:cNvPr>
          <p:cNvSpPr txBox="1"/>
          <p:nvPr/>
        </p:nvSpPr>
        <p:spPr>
          <a:xfrm>
            <a:off x="10035820" y="1458202"/>
            <a:ext cx="1857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This?</a:t>
            </a:r>
          </a:p>
        </p:txBody>
      </p:sp>
    </p:spTree>
    <p:extLst>
      <p:ext uri="{BB962C8B-B14F-4D97-AF65-F5344CB8AC3E}">
        <p14:creationId xmlns:p14="http://schemas.microsoft.com/office/powerpoint/2010/main" val="3811509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40A9840C-9EE2-4D98-88CB-F4FFAD00AB23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B820C88-A2C2-458B-AE59-433DD52CC17D}"/>
              </a:ext>
            </a:extLst>
          </p:cNvPr>
          <p:cNvSpPr txBox="1"/>
          <p:nvPr/>
        </p:nvSpPr>
        <p:spPr>
          <a:xfrm>
            <a:off x="0" y="161448"/>
            <a:ext cx="1137229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Intelligent Automation (IA)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xmlns="" id="{A089D86C-BA42-4F8B-B78C-C86D32CC9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DDF5B38E-6BEC-4CAE-8EC7-3FD28319FA02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5CA4DF8A-43F8-4419-9AEE-066CC4032512}"/>
              </a:ext>
            </a:extLst>
          </p:cNvPr>
          <p:cNvSpPr/>
          <p:nvPr/>
        </p:nvSpPr>
        <p:spPr>
          <a:xfrm>
            <a:off x="6867330" y="896645"/>
            <a:ext cx="5324669" cy="5934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8D7CE784-5956-4888-944E-68AEBB1CC20A}"/>
              </a:ext>
            </a:extLst>
          </p:cNvPr>
          <p:cNvSpPr txBox="1"/>
          <p:nvPr/>
        </p:nvSpPr>
        <p:spPr>
          <a:xfrm>
            <a:off x="18659" y="2828835"/>
            <a:ext cx="68020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 You Give an Example for Intelligent Automation (IA)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D8C06905-8550-47BE-B064-222E811D26DD}"/>
              </a:ext>
            </a:extLst>
          </p:cNvPr>
          <p:cNvSpPr txBox="1"/>
          <p:nvPr/>
        </p:nvSpPr>
        <p:spPr>
          <a:xfrm>
            <a:off x="7430418" y="2642048"/>
            <a:ext cx="420820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0" dirty="0">
                <a:solidFill>
                  <a:srgbClr val="C60C5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581234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A4E68175-A7EC-4523-92FC-21B9EF1D004C}"/>
              </a:ext>
            </a:extLst>
          </p:cNvPr>
          <p:cNvSpPr/>
          <p:nvPr/>
        </p:nvSpPr>
        <p:spPr>
          <a:xfrm>
            <a:off x="93401" y="1257757"/>
            <a:ext cx="5751872" cy="1601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AACC5518-47EB-4125-8EE9-8A9FC7C46CAB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A8F5189-3F72-422B-8860-B4AA68B37E2D}"/>
              </a:ext>
            </a:extLst>
          </p:cNvPr>
          <p:cNvSpPr txBox="1"/>
          <p:nvPr/>
        </p:nvSpPr>
        <p:spPr>
          <a:xfrm>
            <a:off x="0" y="161448"/>
            <a:ext cx="1137229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Data Science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B68A33F-B4C6-427A-949D-9B54F22BD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595E454-526E-4459-BF24-54D212898FF2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12" name="Cylinder 11">
            <a:extLst>
              <a:ext uri="{FF2B5EF4-FFF2-40B4-BE49-F238E27FC236}">
                <a16:creationId xmlns:a16="http://schemas.microsoft.com/office/drawing/2014/main" xmlns="" id="{6BE8102B-7759-4505-A1F9-19C066BFE829}"/>
              </a:ext>
            </a:extLst>
          </p:cNvPr>
          <p:cNvSpPr/>
          <p:nvPr/>
        </p:nvSpPr>
        <p:spPr>
          <a:xfrm>
            <a:off x="93402" y="3939218"/>
            <a:ext cx="5751871" cy="2713126"/>
          </a:xfrm>
          <a:prstGeom prst="can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Cylinder 13">
            <a:extLst>
              <a:ext uri="{FF2B5EF4-FFF2-40B4-BE49-F238E27FC236}">
                <a16:creationId xmlns:a16="http://schemas.microsoft.com/office/drawing/2014/main" xmlns="" id="{296CDC3A-C544-49ED-88F4-EAC6B55CE237}"/>
              </a:ext>
            </a:extLst>
          </p:cNvPr>
          <p:cNvSpPr/>
          <p:nvPr/>
        </p:nvSpPr>
        <p:spPr>
          <a:xfrm>
            <a:off x="216305" y="4829041"/>
            <a:ext cx="5476568" cy="366536"/>
          </a:xfrm>
          <a:prstGeom prst="can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Patient Demography Data</a:t>
            </a:r>
          </a:p>
        </p:txBody>
      </p:sp>
      <p:sp>
        <p:nvSpPr>
          <p:cNvPr id="17" name="Flowchart: Predefined Process 16">
            <a:extLst>
              <a:ext uri="{FF2B5EF4-FFF2-40B4-BE49-F238E27FC236}">
                <a16:creationId xmlns:a16="http://schemas.microsoft.com/office/drawing/2014/main" xmlns="" id="{8AB8096E-60FF-4270-9E05-BB2DDE747F10}"/>
              </a:ext>
            </a:extLst>
          </p:cNvPr>
          <p:cNvSpPr/>
          <p:nvPr/>
        </p:nvSpPr>
        <p:spPr>
          <a:xfrm>
            <a:off x="162226" y="1866842"/>
            <a:ext cx="1828799" cy="824499"/>
          </a:xfrm>
          <a:prstGeom prst="flowChartPredefinedProcess">
            <a:avLst/>
          </a:prstGeom>
          <a:solidFill>
            <a:srgbClr val="C60C5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Decision Tree</a:t>
            </a:r>
          </a:p>
        </p:txBody>
      </p:sp>
      <p:sp>
        <p:nvSpPr>
          <p:cNvPr id="21" name="Flowchart: Predefined Process 20">
            <a:extLst>
              <a:ext uri="{FF2B5EF4-FFF2-40B4-BE49-F238E27FC236}">
                <a16:creationId xmlns:a16="http://schemas.microsoft.com/office/drawing/2014/main" xmlns="" id="{BB4CA2D5-047C-442D-9CA1-C6B5262094D2}"/>
              </a:ext>
            </a:extLst>
          </p:cNvPr>
          <p:cNvSpPr/>
          <p:nvPr/>
        </p:nvSpPr>
        <p:spPr>
          <a:xfrm>
            <a:off x="2054938" y="1847786"/>
            <a:ext cx="1828799" cy="824499"/>
          </a:xfrm>
          <a:prstGeom prst="flowChartPredefinedProcess">
            <a:avLst/>
          </a:prstGeom>
          <a:solidFill>
            <a:srgbClr val="C60C5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Random Forest </a:t>
            </a:r>
          </a:p>
        </p:txBody>
      </p:sp>
      <p:sp>
        <p:nvSpPr>
          <p:cNvPr id="23" name="Flowchart: Predefined Process 22">
            <a:extLst>
              <a:ext uri="{FF2B5EF4-FFF2-40B4-BE49-F238E27FC236}">
                <a16:creationId xmlns:a16="http://schemas.microsoft.com/office/drawing/2014/main" xmlns="" id="{C038A110-40DC-432F-90E8-C83BED2F2315}"/>
              </a:ext>
            </a:extLst>
          </p:cNvPr>
          <p:cNvSpPr/>
          <p:nvPr/>
        </p:nvSpPr>
        <p:spPr>
          <a:xfrm>
            <a:off x="3957481" y="1866842"/>
            <a:ext cx="1828799" cy="805443"/>
          </a:xfrm>
          <a:prstGeom prst="flowChartPredefinedProcess">
            <a:avLst/>
          </a:prstGeom>
          <a:solidFill>
            <a:srgbClr val="C60C5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1400" dirty="0">
                <a:latin typeface="Segoe UI" panose="020B0502040204020203" pitchFamily="34" charset="0"/>
                <a:cs typeface="Segoe UI" panose="020B0502040204020203" pitchFamily="34" charset="0"/>
              </a:rPr>
              <a:t>Logistic Regression</a:t>
            </a:r>
          </a:p>
          <a:p>
            <a:pPr algn="ctr"/>
            <a:endParaRPr lang="en-US" sz="1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Cylinder 24">
            <a:extLst>
              <a:ext uri="{FF2B5EF4-FFF2-40B4-BE49-F238E27FC236}">
                <a16:creationId xmlns:a16="http://schemas.microsoft.com/office/drawing/2014/main" xmlns="" id="{4FA1FA0E-8954-46F1-A2E7-97DC937F9A30}"/>
              </a:ext>
            </a:extLst>
          </p:cNvPr>
          <p:cNvSpPr/>
          <p:nvPr/>
        </p:nvSpPr>
        <p:spPr>
          <a:xfrm>
            <a:off x="221220" y="5227248"/>
            <a:ext cx="5476568" cy="366536"/>
          </a:xfrm>
          <a:prstGeom prst="can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Patient Clinical Data</a:t>
            </a:r>
          </a:p>
        </p:txBody>
      </p:sp>
      <p:sp>
        <p:nvSpPr>
          <p:cNvPr id="27" name="Cylinder 26">
            <a:extLst>
              <a:ext uri="{FF2B5EF4-FFF2-40B4-BE49-F238E27FC236}">
                <a16:creationId xmlns:a16="http://schemas.microsoft.com/office/drawing/2014/main" xmlns="" id="{5808B616-440B-420F-AA53-8408BB14C50A}"/>
              </a:ext>
            </a:extLst>
          </p:cNvPr>
          <p:cNvSpPr/>
          <p:nvPr/>
        </p:nvSpPr>
        <p:spPr>
          <a:xfrm>
            <a:off x="211390" y="5613448"/>
            <a:ext cx="5476568" cy="366536"/>
          </a:xfrm>
          <a:prstGeom prst="can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Patient Fitness Data</a:t>
            </a:r>
          </a:p>
        </p:txBody>
      </p:sp>
      <p:sp>
        <p:nvSpPr>
          <p:cNvPr id="29" name="Cylinder 28">
            <a:extLst>
              <a:ext uri="{FF2B5EF4-FFF2-40B4-BE49-F238E27FC236}">
                <a16:creationId xmlns:a16="http://schemas.microsoft.com/office/drawing/2014/main" xmlns="" id="{0B00B63C-46B7-4DCE-B041-CFEAA7B43388}"/>
              </a:ext>
            </a:extLst>
          </p:cNvPr>
          <p:cNvSpPr/>
          <p:nvPr/>
        </p:nvSpPr>
        <p:spPr>
          <a:xfrm>
            <a:off x="216305" y="6011655"/>
            <a:ext cx="5476568" cy="366536"/>
          </a:xfrm>
          <a:prstGeom prst="can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buFont typeface="Wingdings" panose="05000000000000000000" pitchFamily="2" charset="2"/>
              <a:buChar char="ü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Patient lifestyle Data and Patient Health Monitoring Data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F6352886-E458-48D5-A354-D85DB4BB5EA1}"/>
              </a:ext>
            </a:extLst>
          </p:cNvPr>
          <p:cNvSpPr txBox="1"/>
          <p:nvPr/>
        </p:nvSpPr>
        <p:spPr>
          <a:xfrm>
            <a:off x="668590" y="4011563"/>
            <a:ext cx="42180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(Sample)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AA572229-9FDD-4436-BFAB-97C18468D59C}"/>
              </a:ext>
            </a:extLst>
          </p:cNvPr>
          <p:cNvSpPr txBox="1"/>
          <p:nvPr/>
        </p:nvSpPr>
        <p:spPr>
          <a:xfrm>
            <a:off x="93401" y="1313376"/>
            <a:ext cx="569287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Science</a:t>
            </a: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Arrow: Striped Right 33">
            <a:extLst>
              <a:ext uri="{FF2B5EF4-FFF2-40B4-BE49-F238E27FC236}">
                <a16:creationId xmlns:a16="http://schemas.microsoft.com/office/drawing/2014/main" xmlns="" id="{789E1ADD-7497-4693-A2BB-96F3A2CEA907}"/>
              </a:ext>
            </a:extLst>
          </p:cNvPr>
          <p:cNvSpPr/>
          <p:nvPr/>
        </p:nvSpPr>
        <p:spPr>
          <a:xfrm rot="5400000">
            <a:off x="2343040" y="3076950"/>
            <a:ext cx="961587" cy="664634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8C7D96A6-AEF9-4EDB-AD83-974CE36DF787}"/>
              </a:ext>
            </a:extLst>
          </p:cNvPr>
          <p:cNvSpPr txBox="1"/>
          <p:nvPr/>
        </p:nvSpPr>
        <p:spPr>
          <a:xfrm>
            <a:off x="634177" y="3067180"/>
            <a:ext cx="2143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Apply Science on Data</a:t>
            </a:r>
          </a:p>
        </p:txBody>
      </p:sp>
      <p:sp>
        <p:nvSpPr>
          <p:cNvPr id="36" name="Right Brace 35">
            <a:extLst>
              <a:ext uri="{FF2B5EF4-FFF2-40B4-BE49-F238E27FC236}">
                <a16:creationId xmlns:a16="http://schemas.microsoft.com/office/drawing/2014/main" xmlns="" id="{0B849EE7-3AA5-4644-B404-A53EFD1D98EA}"/>
              </a:ext>
            </a:extLst>
          </p:cNvPr>
          <p:cNvSpPr/>
          <p:nvPr/>
        </p:nvSpPr>
        <p:spPr>
          <a:xfrm>
            <a:off x="6135325" y="1936955"/>
            <a:ext cx="422787" cy="3739048"/>
          </a:xfrm>
          <a:prstGeom prst="rightBrac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7" name="Flowchart: Predefined Process 36">
            <a:extLst>
              <a:ext uri="{FF2B5EF4-FFF2-40B4-BE49-F238E27FC236}">
                <a16:creationId xmlns:a16="http://schemas.microsoft.com/office/drawing/2014/main" xmlns="" id="{6B262589-DE15-4489-B467-A9D618BE1A1C}"/>
              </a:ext>
            </a:extLst>
          </p:cNvPr>
          <p:cNvSpPr/>
          <p:nvPr/>
        </p:nvSpPr>
        <p:spPr>
          <a:xfrm>
            <a:off x="6877658" y="3057832"/>
            <a:ext cx="2177851" cy="1444703"/>
          </a:xfrm>
          <a:prstGeom prst="flowChartPredefinedProcess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Extracts Hidden Insights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Flowchart: Predefined Process 38">
            <a:extLst>
              <a:ext uri="{FF2B5EF4-FFF2-40B4-BE49-F238E27FC236}">
                <a16:creationId xmlns:a16="http://schemas.microsoft.com/office/drawing/2014/main" xmlns="" id="{E031DFE7-3528-4B92-ACF6-E19C36224FCC}"/>
              </a:ext>
            </a:extLst>
          </p:cNvPr>
          <p:cNvSpPr/>
          <p:nvPr/>
        </p:nvSpPr>
        <p:spPr>
          <a:xfrm>
            <a:off x="9802758" y="3010064"/>
            <a:ext cx="2177851" cy="1444703"/>
          </a:xfrm>
          <a:prstGeom prst="flowChartPredefinedProcess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Analysis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Analytics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Predictive Analytics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Advanced Analytics</a:t>
            </a:r>
          </a:p>
        </p:txBody>
      </p:sp>
      <p:sp>
        <p:nvSpPr>
          <p:cNvPr id="41" name="Arrow: Striped Right 40">
            <a:extLst>
              <a:ext uri="{FF2B5EF4-FFF2-40B4-BE49-F238E27FC236}">
                <a16:creationId xmlns:a16="http://schemas.microsoft.com/office/drawing/2014/main" xmlns="" id="{EC0BB84C-2D07-4DA3-B3B8-468D309633E3}"/>
              </a:ext>
            </a:extLst>
          </p:cNvPr>
          <p:cNvSpPr/>
          <p:nvPr/>
        </p:nvSpPr>
        <p:spPr>
          <a:xfrm>
            <a:off x="9128270" y="3582655"/>
            <a:ext cx="493570" cy="395056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Arrow: Striped Right 42">
            <a:extLst>
              <a:ext uri="{FF2B5EF4-FFF2-40B4-BE49-F238E27FC236}">
                <a16:creationId xmlns:a16="http://schemas.microsoft.com/office/drawing/2014/main" xmlns="" id="{843EF0C1-44F7-49BE-B845-6BB7F6F2BD06}"/>
              </a:ext>
            </a:extLst>
          </p:cNvPr>
          <p:cNvSpPr/>
          <p:nvPr/>
        </p:nvSpPr>
        <p:spPr>
          <a:xfrm rot="5400000">
            <a:off x="10410890" y="2113994"/>
            <a:ext cx="961587" cy="664634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xmlns="" id="{4DAED1BC-9D7C-4A34-8001-F5B3C55DF673}"/>
              </a:ext>
            </a:extLst>
          </p:cNvPr>
          <p:cNvSpPr/>
          <p:nvPr/>
        </p:nvSpPr>
        <p:spPr>
          <a:xfrm>
            <a:off x="9842090" y="1257757"/>
            <a:ext cx="2153265" cy="557338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FAB4F67E-F317-435B-A828-D28A576948A1}"/>
              </a:ext>
            </a:extLst>
          </p:cNvPr>
          <p:cNvSpPr txBox="1"/>
          <p:nvPr/>
        </p:nvSpPr>
        <p:spPr>
          <a:xfrm>
            <a:off x="9994490" y="5743971"/>
            <a:ext cx="1887794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Business Insights </a:t>
            </a:r>
          </a:p>
        </p:txBody>
      </p:sp>
      <p:sp>
        <p:nvSpPr>
          <p:cNvPr id="47" name="Arrow: Striped Right 46">
            <a:extLst>
              <a:ext uri="{FF2B5EF4-FFF2-40B4-BE49-F238E27FC236}">
                <a16:creationId xmlns:a16="http://schemas.microsoft.com/office/drawing/2014/main" xmlns="" id="{01B3B045-E820-4852-8426-457421BA2A70}"/>
              </a:ext>
            </a:extLst>
          </p:cNvPr>
          <p:cNvSpPr/>
          <p:nvPr/>
        </p:nvSpPr>
        <p:spPr>
          <a:xfrm rot="5400000">
            <a:off x="10410889" y="4787133"/>
            <a:ext cx="961587" cy="664634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0C118A46-8E47-425A-B168-93E282012F52}"/>
              </a:ext>
            </a:extLst>
          </p:cNvPr>
          <p:cNvSpPr txBox="1"/>
          <p:nvPr/>
        </p:nvSpPr>
        <p:spPr>
          <a:xfrm>
            <a:off x="9964992" y="1381432"/>
            <a:ext cx="1887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Business Needs</a:t>
            </a:r>
          </a:p>
        </p:txBody>
      </p:sp>
    </p:spTree>
    <p:extLst>
      <p:ext uri="{BB962C8B-B14F-4D97-AF65-F5344CB8AC3E}">
        <p14:creationId xmlns:p14="http://schemas.microsoft.com/office/powerpoint/2010/main" val="3122101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D794C92-8C5E-4139-B9F4-C4CA85D5B845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22F046E-FE58-411E-98CC-B523D227D28F}"/>
              </a:ext>
            </a:extLst>
          </p:cNvPr>
          <p:cNvSpPr txBox="1"/>
          <p:nvPr/>
        </p:nvSpPr>
        <p:spPr>
          <a:xfrm>
            <a:off x="0" y="161448"/>
            <a:ext cx="1137229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Data Science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59D6EDCF-5256-4FDE-B6E4-4BDF79B61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980D567-A621-4070-992F-FA93099C219B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ED835E8-BB94-4C7D-9408-A6347C6B0AB9}"/>
              </a:ext>
            </a:extLst>
          </p:cNvPr>
          <p:cNvSpPr/>
          <p:nvPr/>
        </p:nvSpPr>
        <p:spPr>
          <a:xfrm>
            <a:off x="6867330" y="896645"/>
            <a:ext cx="5324669" cy="5961355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580E31F3-F2BD-4AE8-9BC4-EB2E36B38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223" y="1329384"/>
            <a:ext cx="4962525" cy="5095875"/>
          </a:xfrm>
          <a:prstGeom prst="rect">
            <a:avLst/>
          </a:prstGeom>
        </p:spPr>
      </p:pic>
      <p:sp>
        <p:nvSpPr>
          <p:cNvPr id="16" name="Arrow: Striped Right 15">
            <a:extLst>
              <a:ext uri="{FF2B5EF4-FFF2-40B4-BE49-F238E27FC236}">
                <a16:creationId xmlns:a16="http://schemas.microsoft.com/office/drawing/2014/main" xmlns="" id="{CCD9411D-E8FC-488D-9917-28209708B418}"/>
              </a:ext>
            </a:extLst>
          </p:cNvPr>
          <p:cNvSpPr/>
          <p:nvPr/>
        </p:nvSpPr>
        <p:spPr>
          <a:xfrm>
            <a:off x="5768748" y="3233509"/>
            <a:ext cx="2106510" cy="643812"/>
          </a:xfrm>
          <a:prstGeom prst="stripedRightArrow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69E2FBF1-B03A-4059-AC57-5EDEFEE04C6C}"/>
              </a:ext>
            </a:extLst>
          </p:cNvPr>
          <p:cNvSpPr txBox="1"/>
          <p:nvPr/>
        </p:nvSpPr>
        <p:spPr>
          <a:xfrm>
            <a:off x="8145624" y="2700026"/>
            <a:ext cx="403453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Length of Stay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Readmission Rate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Discharge Rate 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Behavioral Patterns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F30945AE-C7D6-4232-BE01-D571F2760F17}"/>
              </a:ext>
            </a:extLst>
          </p:cNvPr>
          <p:cNvSpPr/>
          <p:nvPr/>
        </p:nvSpPr>
        <p:spPr>
          <a:xfrm>
            <a:off x="6867330" y="896645"/>
            <a:ext cx="5324670" cy="11386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Extracts Hidden Insights on Data and Predicts Something to Occur or Not Occur or Predicts a Decision Point </a:t>
            </a:r>
          </a:p>
        </p:txBody>
      </p:sp>
    </p:spTree>
    <p:extLst>
      <p:ext uri="{BB962C8B-B14F-4D97-AF65-F5344CB8AC3E}">
        <p14:creationId xmlns:p14="http://schemas.microsoft.com/office/powerpoint/2010/main" val="1499236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825C97E-DBA6-483F-9198-F6A2C455EF41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BCAF099-10AD-4E7B-8B2A-F1A18BFEE0F6}"/>
              </a:ext>
            </a:extLst>
          </p:cNvPr>
          <p:cNvSpPr txBox="1"/>
          <p:nvPr/>
        </p:nvSpPr>
        <p:spPr>
          <a:xfrm>
            <a:off x="0" y="161448"/>
            <a:ext cx="1137229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Data Science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4F5924F-DCE3-4492-979A-7DCAC1E98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170DF771-554E-43B8-A5DC-C06F7965B25B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51C5891B-517F-4522-9826-8FEE5A24460D}"/>
              </a:ext>
            </a:extLst>
          </p:cNvPr>
          <p:cNvSpPr/>
          <p:nvPr/>
        </p:nvSpPr>
        <p:spPr>
          <a:xfrm>
            <a:off x="6867330" y="896645"/>
            <a:ext cx="5324669" cy="5934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485A1C5-C4F9-4B70-9B8C-276C01080FEE}"/>
              </a:ext>
            </a:extLst>
          </p:cNvPr>
          <p:cNvSpPr txBox="1"/>
          <p:nvPr/>
        </p:nvSpPr>
        <p:spPr>
          <a:xfrm>
            <a:off x="18659" y="2828835"/>
            <a:ext cx="68020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 You Give an Example for Data Science?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F4DF8FD-397D-4282-B6BF-A9F0FE144836}"/>
              </a:ext>
            </a:extLst>
          </p:cNvPr>
          <p:cNvSpPr txBox="1"/>
          <p:nvPr/>
        </p:nvSpPr>
        <p:spPr>
          <a:xfrm>
            <a:off x="7430418" y="2642048"/>
            <a:ext cx="420820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0" dirty="0">
                <a:solidFill>
                  <a:srgbClr val="C60C5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63718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6E2E94A-EFA0-4AB7-8085-4642EAB6AF8F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6F66938-C094-40B5-A3FF-C708537906FC}"/>
              </a:ext>
            </a:extLst>
          </p:cNvPr>
          <p:cNvSpPr txBox="1"/>
          <p:nvPr/>
        </p:nvSpPr>
        <p:spPr>
          <a:xfrm>
            <a:off x="0" y="161448"/>
            <a:ext cx="1137229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Digital Transformation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EF78887-0DAC-4639-9BD6-DAE4B8118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8677ABD-8862-43D4-AE77-0E007719C239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12" name="Flowchart: Predefined Process 11">
            <a:extLst>
              <a:ext uri="{FF2B5EF4-FFF2-40B4-BE49-F238E27FC236}">
                <a16:creationId xmlns:a16="http://schemas.microsoft.com/office/drawing/2014/main" xmlns="" id="{8B76A0ED-B3FF-4AFF-81E8-A1807CD02952}"/>
              </a:ext>
            </a:extLst>
          </p:cNvPr>
          <p:cNvSpPr/>
          <p:nvPr/>
        </p:nvSpPr>
        <p:spPr>
          <a:xfrm>
            <a:off x="656515" y="2983937"/>
            <a:ext cx="2969342" cy="1789471"/>
          </a:xfrm>
          <a:prstGeom prst="flowChartPredefinedProcess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Buyer</a:t>
            </a:r>
          </a:p>
        </p:txBody>
      </p:sp>
      <p:sp>
        <p:nvSpPr>
          <p:cNvPr id="14" name="Flowchart: Predefined Process 13">
            <a:extLst>
              <a:ext uri="{FF2B5EF4-FFF2-40B4-BE49-F238E27FC236}">
                <a16:creationId xmlns:a16="http://schemas.microsoft.com/office/drawing/2014/main" xmlns="" id="{A907DD52-DF37-4717-8B33-F8A7322ECAC6}"/>
              </a:ext>
            </a:extLst>
          </p:cNvPr>
          <p:cNvSpPr/>
          <p:nvPr/>
        </p:nvSpPr>
        <p:spPr>
          <a:xfrm>
            <a:off x="8669282" y="2870016"/>
            <a:ext cx="2969342" cy="1789471"/>
          </a:xfrm>
          <a:prstGeom prst="flowChartPredefinedProcess">
            <a:avLst/>
          </a:prstGeom>
          <a:solidFill>
            <a:srgbClr val="C60C5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Seller</a:t>
            </a:r>
          </a:p>
        </p:txBody>
      </p:sp>
      <p:sp>
        <p:nvSpPr>
          <p:cNvPr id="15" name="Arrow: Striped Right 14">
            <a:extLst>
              <a:ext uri="{FF2B5EF4-FFF2-40B4-BE49-F238E27FC236}">
                <a16:creationId xmlns:a16="http://schemas.microsoft.com/office/drawing/2014/main" xmlns="" id="{CD09FD70-B92A-4BE1-AB9D-2CA43C215976}"/>
              </a:ext>
            </a:extLst>
          </p:cNvPr>
          <p:cNvSpPr/>
          <p:nvPr/>
        </p:nvSpPr>
        <p:spPr>
          <a:xfrm>
            <a:off x="3746948" y="3373919"/>
            <a:ext cx="4680155" cy="304800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Arrow: Striped Right 16">
            <a:extLst>
              <a:ext uri="{FF2B5EF4-FFF2-40B4-BE49-F238E27FC236}">
                <a16:creationId xmlns:a16="http://schemas.microsoft.com/office/drawing/2014/main" xmlns="" id="{C4FECC69-DD0E-4DAD-AE0C-5A6F11330D58}"/>
              </a:ext>
            </a:extLst>
          </p:cNvPr>
          <p:cNvSpPr/>
          <p:nvPr/>
        </p:nvSpPr>
        <p:spPr>
          <a:xfrm rot="10800000">
            <a:off x="3746947" y="3878674"/>
            <a:ext cx="4680155" cy="304800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5823F778-5069-498E-BF27-E8965559C06C}"/>
              </a:ext>
            </a:extLst>
          </p:cNvPr>
          <p:cNvSpPr/>
          <p:nvPr/>
        </p:nvSpPr>
        <p:spPr>
          <a:xfrm>
            <a:off x="656515" y="1474839"/>
            <a:ext cx="10982109" cy="688258"/>
          </a:xfrm>
          <a:prstGeom prst="rect">
            <a:avLst/>
          </a:prstGeom>
          <a:noFill/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Business Transaction</a:t>
            </a:r>
          </a:p>
        </p:txBody>
      </p:sp>
      <p:sp>
        <p:nvSpPr>
          <p:cNvPr id="20" name="Arrow: Striped Right 19">
            <a:extLst>
              <a:ext uri="{FF2B5EF4-FFF2-40B4-BE49-F238E27FC236}">
                <a16:creationId xmlns:a16="http://schemas.microsoft.com/office/drawing/2014/main" xmlns="" id="{E81FAD56-525D-4659-B91C-6906D338DC8E}"/>
              </a:ext>
            </a:extLst>
          </p:cNvPr>
          <p:cNvSpPr/>
          <p:nvPr/>
        </p:nvSpPr>
        <p:spPr>
          <a:xfrm rot="5400000">
            <a:off x="5372767" y="2360996"/>
            <a:ext cx="1073021" cy="802433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E74790C4-55AA-4B2D-880C-8686E79CC662}"/>
              </a:ext>
            </a:extLst>
          </p:cNvPr>
          <p:cNvSpPr txBox="1"/>
          <p:nvPr/>
        </p:nvSpPr>
        <p:spPr>
          <a:xfrm>
            <a:off x="167148" y="5319253"/>
            <a:ext cx="12024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example, in a business transaction, the information flows between the buyer and the seller without any human intervention and manual processes. In this case, the data flow in a digital form </a:t>
            </a:r>
          </a:p>
        </p:txBody>
      </p:sp>
    </p:spTree>
    <p:extLst>
      <p:ext uri="{BB962C8B-B14F-4D97-AF65-F5344CB8AC3E}">
        <p14:creationId xmlns:p14="http://schemas.microsoft.com/office/powerpoint/2010/main" val="2983100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7E00074-5886-49FA-AEA7-3DA553DE97DA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CB65300-F6A5-487C-90EC-2F96EB944A67}"/>
              </a:ext>
            </a:extLst>
          </p:cNvPr>
          <p:cNvSpPr txBox="1"/>
          <p:nvPr/>
        </p:nvSpPr>
        <p:spPr>
          <a:xfrm>
            <a:off x="0" y="161448"/>
            <a:ext cx="1137229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Digital Transformation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B068F18-FF6D-43A3-AA33-07209F1AE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100E827-967C-4598-9BC2-502D8AE244BB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Jothi@DeepSphere.AI| (916)-296-0228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881B3D73-A0B0-4CEC-B4A6-FC4DC840B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0771" y="3660739"/>
            <a:ext cx="2808418" cy="2197748"/>
          </a:xfrm>
          <a:prstGeom prst="rect">
            <a:avLst/>
          </a:prstGeom>
          <a:ln>
            <a:noFill/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CECD04BA-1925-48AE-92E3-658BC8B76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2856" y="3660738"/>
            <a:ext cx="3140626" cy="2197748"/>
          </a:xfrm>
          <a:prstGeom prst="rect">
            <a:avLst/>
          </a:prstGeom>
          <a:ln>
            <a:noFill/>
          </a:ln>
        </p:spPr>
      </p:pic>
      <p:sp>
        <p:nvSpPr>
          <p:cNvPr id="16" name="Arrow: Striped Right 15">
            <a:extLst>
              <a:ext uri="{FF2B5EF4-FFF2-40B4-BE49-F238E27FC236}">
                <a16:creationId xmlns:a16="http://schemas.microsoft.com/office/drawing/2014/main" xmlns="" id="{8931A9D6-C534-4EB7-8C87-4F8D5EB90CB5}"/>
              </a:ext>
            </a:extLst>
          </p:cNvPr>
          <p:cNvSpPr/>
          <p:nvPr/>
        </p:nvSpPr>
        <p:spPr>
          <a:xfrm rot="5400000">
            <a:off x="5589077" y="2366144"/>
            <a:ext cx="1073021" cy="802433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4E07E1E6-1518-45D1-A6A4-7D604E2EC667}"/>
              </a:ext>
            </a:extLst>
          </p:cNvPr>
          <p:cNvSpPr/>
          <p:nvPr/>
        </p:nvSpPr>
        <p:spPr>
          <a:xfrm>
            <a:off x="656515" y="1474839"/>
            <a:ext cx="10982109" cy="688258"/>
          </a:xfrm>
          <a:prstGeom prst="rect">
            <a:avLst/>
          </a:prstGeom>
          <a:noFill/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Proven Digital Platform </a:t>
            </a:r>
          </a:p>
        </p:txBody>
      </p:sp>
    </p:spTree>
    <p:extLst>
      <p:ext uri="{BB962C8B-B14F-4D97-AF65-F5344CB8AC3E}">
        <p14:creationId xmlns:p14="http://schemas.microsoft.com/office/powerpoint/2010/main" val="1236992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1E0212BB-4FAB-4A15-A236-8F0BD7CDA8F5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D71401C1-F5DC-4DDA-8A60-F9995F8D08BB}"/>
              </a:ext>
            </a:extLst>
          </p:cNvPr>
          <p:cNvSpPr txBox="1"/>
          <p:nvPr/>
        </p:nvSpPr>
        <p:spPr>
          <a:xfrm>
            <a:off x="0" y="161448"/>
            <a:ext cx="1137229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What Form AI Implemented in Business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3CBBC49-E043-4CEC-B2B6-0EDAC4080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0F694A4-66C9-4BD6-8796-CF8DDE0A7815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6C6B567B-544C-4072-B826-592191D80193}"/>
              </a:ext>
            </a:extLst>
          </p:cNvPr>
          <p:cNvSpPr/>
          <p:nvPr/>
        </p:nvSpPr>
        <p:spPr>
          <a:xfrm>
            <a:off x="4090220" y="1575996"/>
            <a:ext cx="3382297" cy="2025445"/>
          </a:xfrm>
          <a:prstGeom prst="rect">
            <a:avLst/>
          </a:prstGeom>
          <a:solidFill>
            <a:srgbClr val="00CC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Intelligent Automation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C88FE547-4443-41F4-A545-C7D61DDE4ADE}"/>
              </a:ext>
            </a:extLst>
          </p:cNvPr>
          <p:cNvSpPr/>
          <p:nvPr/>
        </p:nvSpPr>
        <p:spPr>
          <a:xfrm>
            <a:off x="4090220" y="3911157"/>
            <a:ext cx="3382297" cy="20254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Science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xmlns="" id="{80FFE55C-8CDD-4244-81DF-D32605400B0D}"/>
              </a:ext>
            </a:extLst>
          </p:cNvPr>
          <p:cNvSpPr/>
          <p:nvPr/>
        </p:nvSpPr>
        <p:spPr>
          <a:xfrm>
            <a:off x="8042786" y="2337995"/>
            <a:ext cx="344129" cy="2585884"/>
          </a:xfrm>
          <a:prstGeom prst="rightBrac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05D78C2C-37C9-4F06-BB85-0A025E66B74F}"/>
              </a:ext>
            </a:extLst>
          </p:cNvPr>
          <p:cNvSpPr/>
          <p:nvPr/>
        </p:nvSpPr>
        <p:spPr>
          <a:xfrm>
            <a:off x="8504905" y="2588718"/>
            <a:ext cx="3382297" cy="2025445"/>
          </a:xfrm>
          <a:prstGeom prst="rect">
            <a:avLst/>
          </a:prstGeom>
          <a:solidFill>
            <a:srgbClr val="C60C5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Digital Transformation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D4150A43-2D89-42B5-8C7C-FEBEFC2D61B1}"/>
              </a:ext>
            </a:extLst>
          </p:cNvPr>
          <p:cNvSpPr/>
          <p:nvPr/>
        </p:nvSpPr>
        <p:spPr>
          <a:xfrm>
            <a:off x="221227" y="2879146"/>
            <a:ext cx="3382297" cy="2025445"/>
          </a:xfrm>
          <a:prstGeom prst="rect">
            <a:avLst/>
          </a:prstGeom>
          <a:solidFill>
            <a:srgbClr val="C60C5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Artificial </a:t>
            </a:r>
          </a:p>
          <a:p>
            <a:pPr algn="ctr"/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Intelligence 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xmlns="" id="{B2BEA7A9-247E-4D73-BC75-6BB1647B11C5}"/>
              </a:ext>
            </a:extLst>
          </p:cNvPr>
          <p:cNvSpPr/>
          <p:nvPr/>
        </p:nvSpPr>
        <p:spPr>
          <a:xfrm rot="10800000">
            <a:off x="3672332" y="2333080"/>
            <a:ext cx="344129" cy="2585884"/>
          </a:xfrm>
          <a:prstGeom prst="rightBrac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817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AC83F88-7A24-42D9-905D-CDDA385CA2ED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FB0E53F-A719-4147-AE81-FBC8C8D95CF3}"/>
              </a:ext>
            </a:extLst>
          </p:cNvPr>
          <p:cNvSpPr txBox="1"/>
          <p:nvPr/>
        </p:nvSpPr>
        <p:spPr>
          <a:xfrm>
            <a:off x="0" y="2828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Fundamental Building Blocks of Artificial Intelligence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A2EF56B-B8E0-407B-8A33-50143A13C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22E5A91-EE28-4341-B8A6-D7C3A947D4B4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8" name="Cylinder 7">
            <a:extLst>
              <a:ext uri="{FF2B5EF4-FFF2-40B4-BE49-F238E27FC236}">
                <a16:creationId xmlns:a16="http://schemas.microsoft.com/office/drawing/2014/main" xmlns="" id="{EC40B64B-366D-42CB-81D9-02A152B7BE7C}"/>
              </a:ext>
            </a:extLst>
          </p:cNvPr>
          <p:cNvSpPr/>
          <p:nvPr/>
        </p:nvSpPr>
        <p:spPr>
          <a:xfrm rot="5400000">
            <a:off x="2316326" y="935392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ylinder 8">
            <a:extLst>
              <a:ext uri="{FF2B5EF4-FFF2-40B4-BE49-F238E27FC236}">
                <a16:creationId xmlns:a16="http://schemas.microsoft.com/office/drawing/2014/main" xmlns="" id="{032F4FA8-21D1-4289-9B16-ED0CFA868B92}"/>
              </a:ext>
            </a:extLst>
          </p:cNvPr>
          <p:cNvSpPr/>
          <p:nvPr/>
        </p:nvSpPr>
        <p:spPr>
          <a:xfrm rot="5400000">
            <a:off x="3168522" y="935391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Cylinder 9">
            <a:extLst>
              <a:ext uri="{FF2B5EF4-FFF2-40B4-BE49-F238E27FC236}">
                <a16:creationId xmlns:a16="http://schemas.microsoft.com/office/drawing/2014/main" xmlns="" id="{23B6C290-BCD7-41B2-9C29-78E382AF04FD}"/>
              </a:ext>
            </a:extLst>
          </p:cNvPr>
          <p:cNvSpPr/>
          <p:nvPr/>
        </p:nvSpPr>
        <p:spPr>
          <a:xfrm rot="5400000">
            <a:off x="4039380" y="935390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Cylinder 10">
            <a:extLst>
              <a:ext uri="{FF2B5EF4-FFF2-40B4-BE49-F238E27FC236}">
                <a16:creationId xmlns:a16="http://schemas.microsoft.com/office/drawing/2014/main" xmlns="" id="{CEAF9D78-3DC2-4880-85FA-4519F23F44E5}"/>
              </a:ext>
            </a:extLst>
          </p:cNvPr>
          <p:cNvSpPr/>
          <p:nvPr/>
        </p:nvSpPr>
        <p:spPr>
          <a:xfrm rot="5400000">
            <a:off x="4891576" y="935389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ylinder 11">
            <a:extLst>
              <a:ext uri="{FF2B5EF4-FFF2-40B4-BE49-F238E27FC236}">
                <a16:creationId xmlns:a16="http://schemas.microsoft.com/office/drawing/2014/main" xmlns="" id="{D962875D-16D2-4DD3-AFE9-274EBF237DFC}"/>
              </a:ext>
            </a:extLst>
          </p:cNvPr>
          <p:cNvSpPr/>
          <p:nvPr/>
        </p:nvSpPr>
        <p:spPr>
          <a:xfrm rot="5400000">
            <a:off x="5706449" y="935389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Cylinder 12">
            <a:extLst>
              <a:ext uri="{FF2B5EF4-FFF2-40B4-BE49-F238E27FC236}">
                <a16:creationId xmlns:a16="http://schemas.microsoft.com/office/drawing/2014/main" xmlns="" id="{1D6E1840-CC6D-448B-8B7A-2BC2919AAA46}"/>
              </a:ext>
            </a:extLst>
          </p:cNvPr>
          <p:cNvSpPr/>
          <p:nvPr/>
        </p:nvSpPr>
        <p:spPr>
          <a:xfrm rot="5400000">
            <a:off x="6558645" y="935388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Cylinder 13">
            <a:extLst>
              <a:ext uri="{FF2B5EF4-FFF2-40B4-BE49-F238E27FC236}">
                <a16:creationId xmlns:a16="http://schemas.microsoft.com/office/drawing/2014/main" xmlns="" id="{B28B5D7D-0D5F-4982-B9E9-9E0BB64B7A1B}"/>
              </a:ext>
            </a:extLst>
          </p:cNvPr>
          <p:cNvSpPr/>
          <p:nvPr/>
        </p:nvSpPr>
        <p:spPr>
          <a:xfrm rot="5400000">
            <a:off x="7457495" y="935387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ylinder 14">
            <a:extLst>
              <a:ext uri="{FF2B5EF4-FFF2-40B4-BE49-F238E27FC236}">
                <a16:creationId xmlns:a16="http://schemas.microsoft.com/office/drawing/2014/main" xmlns="" id="{54F378FF-0FE2-4217-A7D2-A13E0F02DA89}"/>
              </a:ext>
            </a:extLst>
          </p:cNvPr>
          <p:cNvSpPr/>
          <p:nvPr/>
        </p:nvSpPr>
        <p:spPr>
          <a:xfrm rot="5400000">
            <a:off x="8272368" y="935387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Cylinder 15">
            <a:extLst>
              <a:ext uri="{FF2B5EF4-FFF2-40B4-BE49-F238E27FC236}">
                <a16:creationId xmlns:a16="http://schemas.microsoft.com/office/drawing/2014/main" xmlns="" id="{C95C8977-F8A9-4E20-B0E5-D97EDA649BA5}"/>
              </a:ext>
            </a:extLst>
          </p:cNvPr>
          <p:cNvSpPr/>
          <p:nvPr/>
        </p:nvSpPr>
        <p:spPr>
          <a:xfrm rot="5400000">
            <a:off x="9124564" y="935386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xmlns="" id="{FF9BEF70-5856-4550-92DC-0646AC5DFEE6}"/>
              </a:ext>
            </a:extLst>
          </p:cNvPr>
          <p:cNvCxnSpPr/>
          <p:nvPr/>
        </p:nvCxnSpPr>
        <p:spPr>
          <a:xfrm>
            <a:off x="3604729" y="1973415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ylinder 17">
            <a:extLst>
              <a:ext uri="{FF2B5EF4-FFF2-40B4-BE49-F238E27FC236}">
                <a16:creationId xmlns:a16="http://schemas.microsoft.com/office/drawing/2014/main" xmlns="" id="{17E9EC50-341B-472B-B179-B88422FB6908}"/>
              </a:ext>
            </a:extLst>
          </p:cNvPr>
          <p:cNvSpPr/>
          <p:nvPr/>
        </p:nvSpPr>
        <p:spPr>
          <a:xfrm rot="5400000">
            <a:off x="2191919" y="2558917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Cylinder 18">
            <a:extLst>
              <a:ext uri="{FF2B5EF4-FFF2-40B4-BE49-F238E27FC236}">
                <a16:creationId xmlns:a16="http://schemas.microsoft.com/office/drawing/2014/main" xmlns="" id="{09749D1A-6594-4EF9-89F7-223AC5660844}"/>
              </a:ext>
            </a:extLst>
          </p:cNvPr>
          <p:cNvSpPr/>
          <p:nvPr/>
        </p:nvSpPr>
        <p:spPr>
          <a:xfrm rot="5400000">
            <a:off x="3044115" y="2558916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Cylinder 19">
            <a:extLst>
              <a:ext uri="{FF2B5EF4-FFF2-40B4-BE49-F238E27FC236}">
                <a16:creationId xmlns:a16="http://schemas.microsoft.com/office/drawing/2014/main" xmlns="" id="{E11AB57E-138A-429E-80DE-FCC7D0297DD7}"/>
              </a:ext>
            </a:extLst>
          </p:cNvPr>
          <p:cNvSpPr/>
          <p:nvPr/>
        </p:nvSpPr>
        <p:spPr>
          <a:xfrm rot="5400000">
            <a:off x="3837217" y="2558917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ylinder 20">
            <a:extLst>
              <a:ext uri="{FF2B5EF4-FFF2-40B4-BE49-F238E27FC236}">
                <a16:creationId xmlns:a16="http://schemas.microsoft.com/office/drawing/2014/main" xmlns="" id="{DEE3D4CF-4AF7-4E17-A9C9-31AC66195248}"/>
              </a:ext>
            </a:extLst>
          </p:cNvPr>
          <p:cNvSpPr/>
          <p:nvPr/>
        </p:nvSpPr>
        <p:spPr>
          <a:xfrm rot="5400000">
            <a:off x="4689413" y="2558916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42E80B9B-544E-4F15-A0DD-759595A6C7C2}"/>
              </a:ext>
            </a:extLst>
          </p:cNvPr>
          <p:cNvCxnSpPr/>
          <p:nvPr/>
        </p:nvCxnSpPr>
        <p:spPr>
          <a:xfrm>
            <a:off x="7971455" y="1973414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ylinder 22">
            <a:extLst>
              <a:ext uri="{FF2B5EF4-FFF2-40B4-BE49-F238E27FC236}">
                <a16:creationId xmlns:a16="http://schemas.microsoft.com/office/drawing/2014/main" xmlns="" id="{2E823D3E-D9B6-4F55-82BA-92DCFAC441D7}"/>
              </a:ext>
            </a:extLst>
          </p:cNvPr>
          <p:cNvSpPr/>
          <p:nvPr/>
        </p:nvSpPr>
        <p:spPr>
          <a:xfrm rot="5400000">
            <a:off x="6558645" y="2558916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Cylinder 23">
            <a:extLst>
              <a:ext uri="{FF2B5EF4-FFF2-40B4-BE49-F238E27FC236}">
                <a16:creationId xmlns:a16="http://schemas.microsoft.com/office/drawing/2014/main" xmlns="" id="{5057CB0C-542E-4916-BEFF-E9A02D82C09A}"/>
              </a:ext>
            </a:extLst>
          </p:cNvPr>
          <p:cNvSpPr/>
          <p:nvPr/>
        </p:nvSpPr>
        <p:spPr>
          <a:xfrm rot="5400000">
            <a:off x="7410841" y="2558915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Cylinder 24">
            <a:extLst>
              <a:ext uri="{FF2B5EF4-FFF2-40B4-BE49-F238E27FC236}">
                <a16:creationId xmlns:a16="http://schemas.microsoft.com/office/drawing/2014/main" xmlns="" id="{31105D52-3069-4E33-8654-7D41DCD148B4}"/>
              </a:ext>
            </a:extLst>
          </p:cNvPr>
          <p:cNvSpPr/>
          <p:nvPr/>
        </p:nvSpPr>
        <p:spPr>
          <a:xfrm rot="5400000">
            <a:off x="8203943" y="2558916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Cylinder 25">
            <a:extLst>
              <a:ext uri="{FF2B5EF4-FFF2-40B4-BE49-F238E27FC236}">
                <a16:creationId xmlns:a16="http://schemas.microsoft.com/office/drawing/2014/main" xmlns="" id="{AD415973-B2F8-4A49-9EBB-F1D2FD47A7DB}"/>
              </a:ext>
            </a:extLst>
          </p:cNvPr>
          <p:cNvSpPr/>
          <p:nvPr/>
        </p:nvSpPr>
        <p:spPr>
          <a:xfrm rot="5400000">
            <a:off x="9056139" y="2558915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xmlns="" id="{1AE6FD63-783F-4BB3-A71E-3C19CFFE3D74}"/>
              </a:ext>
            </a:extLst>
          </p:cNvPr>
          <p:cNvSpPr/>
          <p:nvPr/>
        </p:nvSpPr>
        <p:spPr>
          <a:xfrm rot="5400000">
            <a:off x="5902377" y="2720668"/>
            <a:ext cx="376336" cy="2141351"/>
          </a:xfrm>
          <a:prstGeom prst="rightBrac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Cylinder 27">
            <a:extLst>
              <a:ext uri="{FF2B5EF4-FFF2-40B4-BE49-F238E27FC236}">
                <a16:creationId xmlns:a16="http://schemas.microsoft.com/office/drawing/2014/main" xmlns="" id="{492C20BB-CA9A-4B6D-8402-117659341F0B}"/>
              </a:ext>
            </a:extLst>
          </p:cNvPr>
          <p:cNvSpPr/>
          <p:nvPr/>
        </p:nvSpPr>
        <p:spPr>
          <a:xfrm rot="5400000">
            <a:off x="4383059" y="3989377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Cylinder 28">
            <a:extLst>
              <a:ext uri="{FF2B5EF4-FFF2-40B4-BE49-F238E27FC236}">
                <a16:creationId xmlns:a16="http://schemas.microsoft.com/office/drawing/2014/main" xmlns="" id="{9B5F9D3A-0B48-4CDF-ACC3-CB57F7D2375E}"/>
              </a:ext>
            </a:extLst>
          </p:cNvPr>
          <p:cNvSpPr/>
          <p:nvPr/>
        </p:nvSpPr>
        <p:spPr>
          <a:xfrm rot="5400000">
            <a:off x="5235255" y="3989376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Cylinder 29">
            <a:extLst>
              <a:ext uri="{FF2B5EF4-FFF2-40B4-BE49-F238E27FC236}">
                <a16:creationId xmlns:a16="http://schemas.microsoft.com/office/drawing/2014/main" xmlns="" id="{7D3D0F2C-0409-46C7-83C9-BB21DD12A3D4}"/>
              </a:ext>
            </a:extLst>
          </p:cNvPr>
          <p:cNvSpPr/>
          <p:nvPr/>
        </p:nvSpPr>
        <p:spPr>
          <a:xfrm rot="5400000">
            <a:off x="6028357" y="3989377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Cylinder 30">
            <a:extLst>
              <a:ext uri="{FF2B5EF4-FFF2-40B4-BE49-F238E27FC236}">
                <a16:creationId xmlns:a16="http://schemas.microsoft.com/office/drawing/2014/main" xmlns="" id="{ED3A329F-F236-4EC6-84E4-421A80AA5E20}"/>
              </a:ext>
            </a:extLst>
          </p:cNvPr>
          <p:cNvSpPr/>
          <p:nvPr/>
        </p:nvSpPr>
        <p:spPr>
          <a:xfrm rot="5400000">
            <a:off x="6880553" y="3989376"/>
            <a:ext cx="984377" cy="109168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xmlns="" id="{E6DCB062-24FD-48C2-9CB8-1C90DB3B2147}"/>
              </a:ext>
            </a:extLst>
          </p:cNvPr>
          <p:cNvCxnSpPr/>
          <p:nvPr/>
        </p:nvCxnSpPr>
        <p:spPr>
          <a:xfrm>
            <a:off x="3332586" y="3596940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xmlns="" id="{0E6ED703-ABF9-4159-976C-19729E749931}"/>
              </a:ext>
            </a:extLst>
          </p:cNvPr>
          <p:cNvCxnSpPr/>
          <p:nvPr/>
        </p:nvCxnSpPr>
        <p:spPr>
          <a:xfrm>
            <a:off x="3332586" y="4304288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xmlns="" id="{80DD7D2F-A260-4FDE-9E68-B11BB7D9A0E8}"/>
              </a:ext>
            </a:extLst>
          </p:cNvPr>
          <p:cNvCxnSpPr/>
          <p:nvPr/>
        </p:nvCxnSpPr>
        <p:spPr>
          <a:xfrm>
            <a:off x="8644815" y="3596940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xmlns="" id="{54946640-77F3-4E66-A020-C135C317F8F6}"/>
              </a:ext>
            </a:extLst>
          </p:cNvPr>
          <p:cNvCxnSpPr/>
          <p:nvPr/>
        </p:nvCxnSpPr>
        <p:spPr>
          <a:xfrm>
            <a:off x="8644815" y="4304288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xmlns="" id="{5F0F02E1-9F7E-4EB4-BECD-AFC75EEAFB87}"/>
              </a:ext>
            </a:extLst>
          </p:cNvPr>
          <p:cNvCxnSpPr>
            <a:cxnSpLocks/>
          </p:cNvCxnSpPr>
          <p:nvPr/>
        </p:nvCxnSpPr>
        <p:spPr>
          <a:xfrm rot="10800000">
            <a:off x="8644815" y="4969088"/>
            <a:ext cx="0" cy="639154"/>
          </a:xfrm>
          <a:prstGeom prst="straightConnector1">
            <a:avLst/>
          </a:prstGeom>
          <a:ln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xmlns="" id="{3D25ED49-C210-4A85-9BAD-18D5CCFF5B30}"/>
              </a:ext>
            </a:extLst>
          </p:cNvPr>
          <p:cNvCxnSpPr>
            <a:cxnSpLocks/>
          </p:cNvCxnSpPr>
          <p:nvPr/>
        </p:nvCxnSpPr>
        <p:spPr>
          <a:xfrm rot="10800000">
            <a:off x="3332586" y="5014734"/>
            <a:ext cx="0" cy="639154"/>
          </a:xfrm>
          <a:prstGeom prst="straightConnector1">
            <a:avLst/>
          </a:prstGeom>
          <a:ln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9FFC4D70-306C-4BB4-9AB0-4245050F63BB}"/>
              </a:ext>
            </a:extLst>
          </p:cNvPr>
          <p:cNvSpPr txBox="1"/>
          <p:nvPr/>
        </p:nvSpPr>
        <p:spPr>
          <a:xfrm>
            <a:off x="2351314" y="1268962"/>
            <a:ext cx="7417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Artificial Intelligence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2EFEE394-9FB1-44B8-9E51-30D9DDF93ED3}"/>
              </a:ext>
            </a:extLst>
          </p:cNvPr>
          <p:cNvSpPr txBox="1"/>
          <p:nvPr/>
        </p:nvSpPr>
        <p:spPr>
          <a:xfrm>
            <a:off x="2285999" y="2683553"/>
            <a:ext cx="3032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Intelligent Automation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2E465C9A-BBAC-48D3-BBCC-3C158F15945B}"/>
              </a:ext>
            </a:extLst>
          </p:cNvPr>
          <p:cNvSpPr txBox="1"/>
          <p:nvPr/>
        </p:nvSpPr>
        <p:spPr>
          <a:xfrm>
            <a:off x="6655842" y="2877025"/>
            <a:ext cx="3032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Science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2C5EA77D-0F3F-4FE6-ADDB-75E99BCE3BFD}"/>
              </a:ext>
            </a:extLst>
          </p:cNvPr>
          <p:cNvSpPr txBox="1"/>
          <p:nvPr/>
        </p:nvSpPr>
        <p:spPr>
          <a:xfrm>
            <a:off x="4545566" y="4151052"/>
            <a:ext cx="3032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Digital Transformation</a:t>
            </a:r>
          </a:p>
        </p:txBody>
      </p:sp>
      <p:sp>
        <p:nvSpPr>
          <p:cNvPr id="42" name="Cylinder 41">
            <a:extLst>
              <a:ext uri="{FF2B5EF4-FFF2-40B4-BE49-F238E27FC236}">
                <a16:creationId xmlns:a16="http://schemas.microsoft.com/office/drawing/2014/main" xmlns="" id="{5FC719CD-35D8-42A2-A3C5-76C7C2FA8B1C}"/>
              </a:ext>
            </a:extLst>
          </p:cNvPr>
          <p:cNvSpPr/>
          <p:nvPr/>
        </p:nvSpPr>
        <p:spPr>
          <a:xfrm rot="5400000">
            <a:off x="2103279" y="5617584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Cylinder 42">
            <a:extLst>
              <a:ext uri="{FF2B5EF4-FFF2-40B4-BE49-F238E27FC236}">
                <a16:creationId xmlns:a16="http://schemas.microsoft.com/office/drawing/2014/main" xmlns="" id="{9ACA6E0F-8E7F-469F-8383-9AB83D936C4B}"/>
              </a:ext>
            </a:extLst>
          </p:cNvPr>
          <p:cNvSpPr/>
          <p:nvPr/>
        </p:nvSpPr>
        <p:spPr>
          <a:xfrm rot="5400000">
            <a:off x="2955475" y="5617583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Cylinder 43">
            <a:extLst>
              <a:ext uri="{FF2B5EF4-FFF2-40B4-BE49-F238E27FC236}">
                <a16:creationId xmlns:a16="http://schemas.microsoft.com/office/drawing/2014/main" xmlns="" id="{C0FE62F0-E0B3-4512-A5FE-D52CB1A66490}"/>
              </a:ext>
            </a:extLst>
          </p:cNvPr>
          <p:cNvSpPr/>
          <p:nvPr/>
        </p:nvSpPr>
        <p:spPr>
          <a:xfrm rot="5400000">
            <a:off x="3826333" y="5617582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Cylinder 44">
            <a:extLst>
              <a:ext uri="{FF2B5EF4-FFF2-40B4-BE49-F238E27FC236}">
                <a16:creationId xmlns:a16="http://schemas.microsoft.com/office/drawing/2014/main" xmlns="" id="{28F9133C-B679-46E2-AAF4-EEA8CB001B98}"/>
              </a:ext>
            </a:extLst>
          </p:cNvPr>
          <p:cNvSpPr/>
          <p:nvPr/>
        </p:nvSpPr>
        <p:spPr>
          <a:xfrm rot="5400000">
            <a:off x="4678529" y="5617581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Cylinder 45">
            <a:extLst>
              <a:ext uri="{FF2B5EF4-FFF2-40B4-BE49-F238E27FC236}">
                <a16:creationId xmlns:a16="http://schemas.microsoft.com/office/drawing/2014/main" xmlns="" id="{B73E93B1-A5E9-4993-BEEB-ED3D3906EB5C}"/>
              </a:ext>
            </a:extLst>
          </p:cNvPr>
          <p:cNvSpPr/>
          <p:nvPr/>
        </p:nvSpPr>
        <p:spPr>
          <a:xfrm rot="5400000">
            <a:off x="5493402" y="5617581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Cylinder 46">
            <a:extLst>
              <a:ext uri="{FF2B5EF4-FFF2-40B4-BE49-F238E27FC236}">
                <a16:creationId xmlns:a16="http://schemas.microsoft.com/office/drawing/2014/main" xmlns="" id="{34D964B3-58D8-41E3-8473-43853A38DC81}"/>
              </a:ext>
            </a:extLst>
          </p:cNvPr>
          <p:cNvSpPr/>
          <p:nvPr/>
        </p:nvSpPr>
        <p:spPr>
          <a:xfrm rot="5400000">
            <a:off x="6345598" y="5617580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Cylinder 47">
            <a:extLst>
              <a:ext uri="{FF2B5EF4-FFF2-40B4-BE49-F238E27FC236}">
                <a16:creationId xmlns:a16="http://schemas.microsoft.com/office/drawing/2014/main" xmlns="" id="{7B3D2DBE-1C9B-4E55-9968-3E42824F72B2}"/>
              </a:ext>
            </a:extLst>
          </p:cNvPr>
          <p:cNvSpPr/>
          <p:nvPr/>
        </p:nvSpPr>
        <p:spPr>
          <a:xfrm rot="5400000">
            <a:off x="7244448" y="5617579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Cylinder 48">
            <a:extLst>
              <a:ext uri="{FF2B5EF4-FFF2-40B4-BE49-F238E27FC236}">
                <a16:creationId xmlns:a16="http://schemas.microsoft.com/office/drawing/2014/main" xmlns="" id="{A8CD70AF-B515-4C15-951B-5DA9E8CC1DC2}"/>
              </a:ext>
            </a:extLst>
          </p:cNvPr>
          <p:cNvSpPr/>
          <p:nvPr/>
        </p:nvSpPr>
        <p:spPr>
          <a:xfrm rot="5400000">
            <a:off x="8059321" y="5617579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Cylinder 49">
            <a:extLst>
              <a:ext uri="{FF2B5EF4-FFF2-40B4-BE49-F238E27FC236}">
                <a16:creationId xmlns:a16="http://schemas.microsoft.com/office/drawing/2014/main" xmlns="" id="{F62511E9-A3AB-4027-8BB6-EDD919E7A0BD}"/>
              </a:ext>
            </a:extLst>
          </p:cNvPr>
          <p:cNvSpPr/>
          <p:nvPr/>
        </p:nvSpPr>
        <p:spPr>
          <a:xfrm rot="5400000">
            <a:off x="8911517" y="5617578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AB12FC10-B503-4BF6-8BDC-654E7006FB79}"/>
              </a:ext>
            </a:extLst>
          </p:cNvPr>
          <p:cNvSpPr txBox="1"/>
          <p:nvPr/>
        </p:nvSpPr>
        <p:spPr>
          <a:xfrm>
            <a:off x="2138267" y="5951154"/>
            <a:ext cx="7417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xmlns="" id="{9F593C1E-E164-4E32-9431-AC2161EE530D}"/>
              </a:ext>
            </a:extLst>
          </p:cNvPr>
          <p:cNvCxnSpPr>
            <a:cxnSpLocks/>
          </p:cNvCxnSpPr>
          <p:nvPr/>
        </p:nvCxnSpPr>
        <p:spPr>
          <a:xfrm rot="10800000">
            <a:off x="6075786" y="5032076"/>
            <a:ext cx="0" cy="639154"/>
          </a:xfrm>
          <a:prstGeom prst="straightConnector1">
            <a:avLst/>
          </a:prstGeom>
          <a:ln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xmlns="" id="{AFEA770F-C8D8-403F-A086-ED16D5F0FF54}"/>
              </a:ext>
            </a:extLst>
          </p:cNvPr>
          <p:cNvCxnSpPr>
            <a:cxnSpLocks/>
          </p:cNvCxnSpPr>
          <p:nvPr/>
        </p:nvCxnSpPr>
        <p:spPr>
          <a:xfrm rot="10800000">
            <a:off x="8722569" y="5000191"/>
            <a:ext cx="0" cy="639154"/>
          </a:xfrm>
          <a:prstGeom prst="straightConnector1">
            <a:avLst/>
          </a:prstGeom>
          <a:ln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xmlns="" id="{6A8CE64D-B44E-4439-9F9A-A34BF3A2757E}"/>
              </a:ext>
            </a:extLst>
          </p:cNvPr>
          <p:cNvCxnSpPr>
            <a:cxnSpLocks/>
          </p:cNvCxnSpPr>
          <p:nvPr/>
        </p:nvCxnSpPr>
        <p:spPr>
          <a:xfrm rot="10800000">
            <a:off x="3410340" y="5045837"/>
            <a:ext cx="0" cy="639154"/>
          </a:xfrm>
          <a:prstGeom prst="straightConnector1">
            <a:avLst/>
          </a:prstGeom>
          <a:ln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xmlns="" id="{3275DE62-9457-4885-9058-3F3B3B6A8283}"/>
              </a:ext>
            </a:extLst>
          </p:cNvPr>
          <p:cNvCxnSpPr>
            <a:cxnSpLocks/>
          </p:cNvCxnSpPr>
          <p:nvPr/>
        </p:nvCxnSpPr>
        <p:spPr>
          <a:xfrm rot="10800000">
            <a:off x="6153540" y="5063179"/>
            <a:ext cx="0" cy="639154"/>
          </a:xfrm>
          <a:prstGeom prst="straightConnector1">
            <a:avLst/>
          </a:prstGeom>
          <a:ln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987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xmlns="" id="{D6B771A6-CF3E-441C-A0BD-C47B72675F04}"/>
              </a:ext>
            </a:extLst>
          </p:cNvPr>
          <p:cNvSpPr/>
          <p:nvPr/>
        </p:nvSpPr>
        <p:spPr>
          <a:xfrm>
            <a:off x="-2" y="3598606"/>
            <a:ext cx="4267201" cy="3259395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021F7B1-6270-4D4E-9D3A-D262A5005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1" y="5494436"/>
            <a:ext cx="2433484" cy="1415363"/>
          </a:xfrm>
          <a:prstGeom prst="rect">
            <a:avLst/>
          </a:prstGeom>
          <a:ln>
            <a:noFill/>
          </a:ln>
        </p:spPr>
      </p:pic>
      <p:sp>
        <p:nvSpPr>
          <p:cNvPr id="7" name="Cylinder 6">
            <a:extLst>
              <a:ext uri="{FF2B5EF4-FFF2-40B4-BE49-F238E27FC236}">
                <a16:creationId xmlns:a16="http://schemas.microsoft.com/office/drawing/2014/main" xmlns="" id="{169A28DF-2BB9-446E-8C58-F42A925160A0}"/>
              </a:ext>
            </a:extLst>
          </p:cNvPr>
          <p:cNvSpPr/>
          <p:nvPr/>
        </p:nvSpPr>
        <p:spPr>
          <a:xfrm rot="5400000">
            <a:off x="2423077" y="818492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ylinder 8">
            <a:extLst>
              <a:ext uri="{FF2B5EF4-FFF2-40B4-BE49-F238E27FC236}">
                <a16:creationId xmlns:a16="http://schemas.microsoft.com/office/drawing/2014/main" xmlns="" id="{1429CC97-5CB4-415B-9403-33042DBDCB5D}"/>
              </a:ext>
            </a:extLst>
          </p:cNvPr>
          <p:cNvSpPr/>
          <p:nvPr/>
        </p:nvSpPr>
        <p:spPr>
          <a:xfrm rot="5400000">
            <a:off x="3275273" y="818491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Cylinder 10">
            <a:extLst>
              <a:ext uri="{FF2B5EF4-FFF2-40B4-BE49-F238E27FC236}">
                <a16:creationId xmlns:a16="http://schemas.microsoft.com/office/drawing/2014/main" xmlns="" id="{D7C2F2B3-EDDF-4C33-8C3E-B035CBA36DEB}"/>
              </a:ext>
            </a:extLst>
          </p:cNvPr>
          <p:cNvSpPr/>
          <p:nvPr/>
        </p:nvSpPr>
        <p:spPr>
          <a:xfrm rot="5400000">
            <a:off x="4146131" y="818490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Cylinder 12">
            <a:extLst>
              <a:ext uri="{FF2B5EF4-FFF2-40B4-BE49-F238E27FC236}">
                <a16:creationId xmlns:a16="http://schemas.microsoft.com/office/drawing/2014/main" xmlns="" id="{E73ED580-8644-40DA-874D-E4F0A6C0D434}"/>
              </a:ext>
            </a:extLst>
          </p:cNvPr>
          <p:cNvSpPr/>
          <p:nvPr/>
        </p:nvSpPr>
        <p:spPr>
          <a:xfrm rot="5400000">
            <a:off x="4998327" y="818489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ylinder 14">
            <a:extLst>
              <a:ext uri="{FF2B5EF4-FFF2-40B4-BE49-F238E27FC236}">
                <a16:creationId xmlns:a16="http://schemas.microsoft.com/office/drawing/2014/main" xmlns="" id="{87F95B4F-0529-4DC9-87B4-472471F53075}"/>
              </a:ext>
            </a:extLst>
          </p:cNvPr>
          <p:cNvSpPr/>
          <p:nvPr/>
        </p:nvSpPr>
        <p:spPr>
          <a:xfrm rot="5400000">
            <a:off x="5813200" y="818489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Cylinder 16">
            <a:extLst>
              <a:ext uri="{FF2B5EF4-FFF2-40B4-BE49-F238E27FC236}">
                <a16:creationId xmlns:a16="http://schemas.microsoft.com/office/drawing/2014/main" xmlns="" id="{9B15CF7B-B790-4844-9AEA-25F864F9A493}"/>
              </a:ext>
            </a:extLst>
          </p:cNvPr>
          <p:cNvSpPr/>
          <p:nvPr/>
        </p:nvSpPr>
        <p:spPr>
          <a:xfrm rot="5400000">
            <a:off x="6665396" y="818488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Cylinder 18">
            <a:extLst>
              <a:ext uri="{FF2B5EF4-FFF2-40B4-BE49-F238E27FC236}">
                <a16:creationId xmlns:a16="http://schemas.microsoft.com/office/drawing/2014/main" xmlns="" id="{719DFA54-82D9-4E7F-BE7A-F1440DEE2193}"/>
              </a:ext>
            </a:extLst>
          </p:cNvPr>
          <p:cNvSpPr/>
          <p:nvPr/>
        </p:nvSpPr>
        <p:spPr>
          <a:xfrm rot="5400000">
            <a:off x="7564246" y="818487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ylinder 20">
            <a:extLst>
              <a:ext uri="{FF2B5EF4-FFF2-40B4-BE49-F238E27FC236}">
                <a16:creationId xmlns:a16="http://schemas.microsoft.com/office/drawing/2014/main" xmlns="" id="{6161B403-8FF4-42BE-8725-27130269B5B8}"/>
              </a:ext>
            </a:extLst>
          </p:cNvPr>
          <p:cNvSpPr/>
          <p:nvPr/>
        </p:nvSpPr>
        <p:spPr>
          <a:xfrm rot="5400000">
            <a:off x="8379119" y="818487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Cylinder 22">
            <a:extLst>
              <a:ext uri="{FF2B5EF4-FFF2-40B4-BE49-F238E27FC236}">
                <a16:creationId xmlns:a16="http://schemas.microsoft.com/office/drawing/2014/main" xmlns="" id="{994DC302-C53B-4482-9C29-8DDE2CABAE31}"/>
              </a:ext>
            </a:extLst>
          </p:cNvPr>
          <p:cNvSpPr/>
          <p:nvPr/>
        </p:nvSpPr>
        <p:spPr>
          <a:xfrm rot="5400000">
            <a:off x="9231315" y="818486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AAB78EA8-F7D4-4444-8F5E-232C5F645C04}"/>
              </a:ext>
            </a:extLst>
          </p:cNvPr>
          <p:cNvSpPr txBox="1"/>
          <p:nvPr/>
        </p:nvSpPr>
        <p:spPr>
          <a:xfrm>
            <a:off x="2458065" y="1152062"/>
            <a:ext cx="741783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287C33D6-E2BA-493E-9727-0F4947385C2E}"/>
              </a:ext>
            </a:extLst>
          </p:cNvPr>
          <p:cNvSpPr txBox="1"/>
          <p:nvPr/>
        </p:nvSpPr>
        <p:spPr>
          <a:xfrm>
            <a:off x="24580" y="100443"/>
            <a:ext cx="12167419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Core Building Blocks of Machine Learning</a:t>
            </a:r>
            <a:endParaRPr lang="en-US" sz="2800" b="1" dirty="0">
              <a:solidFill>
                <a:schemeClr val="bg1"/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A00F62E9-1404-421D-B17B-56353E322C67}"/>
              </a:ext>
            </a:extLst>
          </p:cNvPr>
          <p:cNvSpPr/>
          <p:nvPr/>
        </p:nvSpPr>
        <p:spPr>
          <a:xfrm>
            <a:off x="6124454" y="2273321"/>
            <a:ext cx="45719" cy="40761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8AA5E84-FA05-4944-A8D7-E1939371D354}"/>
              </a:ext>
            </a:extLst>
          </p:cNvPr>
          <p:cNvSpPr/>
          <p:nvPr/>
        </p:nvSpPr>
        <p:spPr>
          <a:xfrm>
            <a:off x="2683889" y="2222901"/>
            <a:ext cx="3093492" cy="1150702"/>
          </a:xfrm>
          <a:prstGeom prst="rect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Segoe UI" panose="020B0502040204020203" pitchFamily="34" charset="0"/>
                <a:cs typeface="Segoe UI" panose="020B0502040204020203" pitchFamily="34" charset="0"/>
              </a:rPr>
              <a:t>How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the machine learns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1E8AA7E8-94F9-431C-B91C-D2FF3CDDCB79}"/>
              </a:ext>
            </a:extLst>
          </p:cNvPr>
          <p:cNvSpPr/>
          <p:nvPr/>
        </p:nvSpPr>
        <p:spPr>
          <a:xfrm>
            <a:off x="2692624" y="3340455"/>
            <a:ext cx="3093492" cy="30421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rgbClr val="3333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Statistical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learning approach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rgbClr val="3333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Neuron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based learning approach</a:t>
            </a:r>
          </a:p>
        </p:txBody>
      </p:sp>
      <p:sp>
        <p:nvSpPr>
          <p:cNvPr id="6" name="Arrow: Striped Right 5">
            <a:extLst>
              <a:ext uri="{FF2B5EF4-FFF2-40B4-BE49-F238E27FC236}">
                <a16:creationId xmlns:a16="http://schemas.microsoft.com/office/drawing/2014/main" xmlns="" id="{ABA943A4-396C-4CB0-94FC-033FC4BFF2E8}"/>
              </a:ext>
            </a:extLst>
          </p:cNvPr>
          <p:cNvSpPr/>
          <p:nvPr/>
        </p:nvSpPr>
        <p:spPr>
          <a:xfrm rot="5400000">
            <a:off x="3843787" y="1925979"/>
            <a:ext cx="318448" cy="272955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50EA9B6A-A4AB-4BB7-A842-DF1E8CFAAC04}"/>
              </a:ext>
            </a:extLst>
          </p:cNvPr>
          <p:cNvSpPr/>
          <p:nvPr/>
        </p:nvSpPr>
        <p:spPr>
          <a:xfrm>
            <a:off x="6851229" y="2189753"/>
            <a:ext cx="3093492" cy="1150702"/>
          </a:xfrm>
          <a:prstGeom prst="rect">
            <a:avLst/>
          </a:prstGeom>
          <a:solidFill>
            <a:srgbClr val="CB4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u="sng" dirty="0">
                <a:latin typeface="Segoe UI" panose="020B0502040204020203" pitchFamily="34" charset="0"/>
                <a:cs typeface="Segoe UI" panose="020B0502040204020203" pitchFamily="34" charset="0"/>
              </a:rPr>
              <a:t>What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the machine learning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B7797CF-4848-4A71-B7AF-1A67AA95F0D5}"/>
              </a:ext>
            </a:extLst>
          </p:cNvPr>
          <p:cNvSpPr/>
          <p:nvPr/>
        </p:nvSpPr>
        <p:spPr>
          <a:xfrm>
            <a:off x="6859964" y="3307307"/>
            <a:ext cx="3093492" cy="30421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Learns about </a:t>
            </a:r>
            <a:r>
              <a:rPr lang="en-US" sz="2400" b="1" dirty="0">
                <a:solidFill>
                  <a:srgbClr val="3333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language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Learns about </a:t>
            </a:r>
            <a:r>
              <a:rPr lang="en-US" sz="2400" b="1" dirty="0">
                <a:solidFill>
                  <a:srgbClr val="3333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vision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Learns about </a:t>
            </a:r>
            <a:r>
              <a:rPr lang="en-US" sz="2400" b="1" dirty="0">
                <a:solidFill>
                  <a:srgbClr val="3333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processes</a:t>
            </a:r>
          </a:p>
        </p:txBody>
      </p:sp>
      <p:sp>
        <p:nvSpPr>
          <p:cNvPr id="24" name="Arrow: Striped Right 23">
            <a:extLst>
              <a:ext uri="{FF2B5EF4-FFF2-40B4-BE49-F238E27FC236}">
                <a16:creationId xmlns:a16="http://schemas.microsoft.com/office/drawing/2014/main" xmlns="" id="{C31E91CA-EA1A-449C-AAD2-745F24B99BCD}"/>
              </a:ext>
            </a:extLst>
          </p:cNvPr>
          <p:cNvSpPr/>
          <p:nvPr/>
        </p:nvSpPr>
        <p:spPr>
          <a:xfrm rot="5400000">
            <a:off x="8363553" y="1899304"/>
            <a:ext cx="318448" cy="272955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258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7969DE5-29FA-4F9B-9AFA-06C919B160DE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BF67FD5-C352-40D0-8E64-4F1CEF4E9E0B}"/>
              </a:ext>
            </a:extLst>
          </p:cNvPr>
          <p:cNvSpPr txBox="1"/>
          <p:nvPr/>
        </p:nvSpPr>
        <p:spPr>
          <a:xfrm>
            <a:off x="0" y="2828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Have you heard about this terminology?</a:t>
            </a:r>
            <a:endParaRPr lang="en-US" sz="3200" b="1" dirty="0">
              <a:solidFill>
                <a:srgbClr val="1B25E3"/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9E43382D-7280-428F-909A-013F440BE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8FD59C7-5434-4DD1-B684-BC0181CCD6C4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3ED2ABA-08BC-4AF7-96E7-03EBA706E106}"/>
              </a:ext>
            </a:extLst>
          </p:cNvPr>
          <p:cNvSpPr txBox="1"/>
          <p:nvPr/>
        </p:nvSpPr>
        <p:spPr>
          <a:xfrm>
            <a:off x="3187261" y="1600200"/>
            <a:ext cx="515663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CB49B5"/>
              </a:buClr>
              <a:buFont typeface="Courier New" panose="02070309020205020404" pitchFamily="49" charset="0"/>
              <a:buChar char="o"/>
            </a:pP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Artificial Intelligence</a:t>
            </a:r>
          </a:p>
          <a:p>
            <a:pPr marL="285750" indent="-285750">
              <a:buClr>
                <a:srgbClr val="CB49B5"/>
              </a:buClr>
              <a:buFont typeface="Courier New" panose="02070309020205020404" pitchFamily="49" charset="0"/>
              <a:buChar char="o"/>
            </a:pPr>
            <a:endParaRPr lang="en-US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CB49B5"/>
              </a:buClr>
              <a:buFont typeface="Courier New" panose="02070309020205020404" pitchFamily="49" charset="0"/>
              <a:buChar char="o"/>
            </a:pP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</a:t>
            </a:r>
          </a:p>
          <a:p>
            <a:pPr marL="285750" indent="-285750">
              <a:buClr>
                <a:srgbClr val="CB49B5"/>
              </a:buClr>
              <a:buFont typeface="Courier New" panose="02070309020205020404" pitchFamily="49" charset="0"/>
              <a:buChar char="o"/>
            </a:pPr>
            <a:endParaRPr lang="en-US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CB49B5"/>
              </a:buClr>
              <a:buFont typeface="Courier New" panose="02070309020205020404" pitchFamily="49" charset="0"/>
              <a:buChar char="o"/>
            </a:pP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Science</a:t>
            </a:r>
          </a:p>
          <a:p>
            <a:pPr marL="285750" indent="-285750">
              <a:buClr>
                <a:srgbClr val="CB49B5"/>
              </a:buClr>
              <a:buFont typeface="Courier New" panose="02070309020205020404" pitchFamily="49" charset="0"/>
              <a:buChar char="o"/>
            </a:pPr>
            <a:endParaRPr lang="en-US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CB49B5"/>
              </a:buClr>
              <a:buFont typeface="Courier New" panose="02070309020205020404" pitchFamily="49" charset="0"/>
              <a:buChar char="o"/>
            </a:pP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Intelligence Automation</a:t>
            </a:r>
          </a:p>
          <a:p>
            <a:pPr marL="285750" indent="-285750">
              <a:buClr>
                <a:srgbClr val="CB49B5"/>
              </a:buClr>
              <a:buFont typeface="Courier New" panose="02070309020205020404" pitchFamily="49" charset="0"/>
              <a:buChar char="o"/>
            </a:pPr>
            <a:endParaRPr lang="en-US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Clr>
                <a:srgbClr val="CB49B5"/>
              </a:buClr>
              <a:buFont typeface="Courier New" panose="02070309020205020404" pitchFamily="49" charset="0"/>
              <a:buChar char="o"/>
            </a:pP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Digital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041568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xmlns="" id="{D6B771A6-CF3E-441C-A0BD-C47B72675F04}"/>
              </a:ext>
            </a:extLst>
          </p:cNvPr>
          <p:cNvSpPr/>
          <p:nvPr/>
        </p:nvSpPr>
        <p:spPr>
          <a:xfrm>
            <a:off x="-2" y="3598606"/>
            <a:ext cx="4267201" cy="3259395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021F7B1-6270-4D4E-9D3A-D262A5005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1" y="5494436"/>
            <a:ext cx="2433484" cy="1415363"/>
          </a:xfrm>
          <a:prstGeom prst="rect">
            <a:avLst/>
          </a:prstGeom>
          <a:ln>
            <a:noFill/>
          </a:ln>
        </p:spPr>
      </p:pic>
      <p:sp>
        <p:nvSpPr>
          <p:cNvPr id="7" name="Cylinder 6">
            <a:extLst>
              <a:ext uri="{FF2B5EF4-FFF2-40B4-BE49-F238E27FC236}">
                <a16:creationId xmlns:a16="http://schemas.microsoft.com/office/drawing/2014/main" xmlns="" id="{169A28DF-2BB9-446E-8C58-F42A925160A0}"/>
              </a:ext>
            </a:extLst>
          </p:cNvPr>
          <p:cNvSpPr/>
          <p:nvPr/>
        </p:nvSpPr>
        <p:spPr>
          <a:xfrm rot="5400000">
            <a:off x="2423077" y="877633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Cylinder 8">
            <a:extLst>
              <a:ext uri="{FF2B5EF4-FFF2-40B4-BE49-F238E27FC236}">
                <a16:creationId xmlns:a16="http://schemas.microsoft.com/office/drawing/2014/main" xmlns="" id="{1429CC97-5CB4-415B-9403-33042DBDCB5D}"/>
              </a:ext>
            </a:extLst>
          </p:cNvPr>
          <p:cNvSpPr/>
          <p:nvPr/>
        </p:nvSpPr>
        <p:spPr>
          <a:xfrm rot="5400000">
            <a:off x="3275273" y="877632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Cylinder 10">
            <a:extLst>
              <a:ext uri="{FF2B5EF4-FFF2-40B4-BE49-F238E27FC236}">
                <a16:creationId xmlns:a16="http://schemas.microsoft.com/office/drawing/2014/main" xmlns="" id="{D7C2F2B3-EDDF-4C33-8C3E-B035CBA36DEB}"/>
              </a:ext>
            </a:extLst>
          </p:cNvPr>
          <p:cNvSpPr/>
          <p:nvPr/>
        </p:nvSpPr>
        <p:spPr>
          <a:xfrm rot="5400000">
            <a:off x="4146131" y="877631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Cylinder 12">
            <a:extLst>
              <a:ext uri="{FF2B5EF4-FFF2-40B4-BE49-F238E27FC236}">
                <a16:creationId xmlns:a16="http://schemas.microsoft.com/office/drawing/2014/main" xmlns="" id="{E73ED580-8644-40DA-874D-E4F0A6C0D434}"/>
              </a:ext>
            </a:extLst>
          </p:cNvPr>
          <p:cNvSpPr/>
          <p:nvPr/>
        </p:nvSpPr>
        <p:spPr>
          <a:xfrm rot="5400000">
            <a:off x="4998327" y="877630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ylinder 14">
            <a:extLst>
              <a:ext uri="{FF2B5EF4-FFF2-40B4-BE49-F238E27FC236}">
                <a16:creationId xmlns:a16="http://schemas.microsoft.com/office/drawing/2014/main" xmlns="" id="{87F95B4F-0529-4DC9-87B4-472471F53075}"/>
              </a:ext>
            </a:extLst>
          </p:cNvPr>
          <p:cNvSpPr/>
          <p:nvPr/>
        </p:nvSpPr>
        <p:spPr>
          <a:xfrm rot="5400000">
            <a:off x="5813200" y="877630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Cylinder 16">
            <a:extLst>
              <a:ext uri="{FF2B5EF4-FFF2-40B4-BE49-F238E27FC236}">
                <a16:creationId xmlns:a16="http://schemas.microsoft.com/office/drawing/2014/main" xmlns="" id="{9B15CF7B-B790-4844-9AEA-25F864F9A493}"/>
              </a:ext>
            </a:extLst>
          </p:cNvPr>
          <p:cNvSpPr/>
          <p:nvPr/>
        </p:nvSpPr>
        <p:spPr>
          <a:xfrm rot="5400000">
            <a:off x="6665396" y="877629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Cylinder 18">
            <a:extLst>
              <a:ext uri="{FF2B5EF4-FFF2-40B4-BE49-F238E27FC236}">
                <a16:creationId xmlns:a16="http://schemas.microsoft.com/office/drawing/2014/main" xmlns="" id="{719DFA54-82D9-4E7F-BE7A-F1440DEE2193}"/>
              </a:ext>
            </a:extLst>
          </p:cNvPr>
          <p:cNvSpPr/>
          <p:nvPr/>
        </p:nvSpPr>
        <p:spPr>
          <a:xfrm rot="5400000">
            <a:off x="7564246" y="877628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ylinder 20">
            <a:extLst>
              <a:ext uri="{FF2B5EF4-FFF2-40B4-BE49-F238E27FC236}">
                <a16:creationId xmlns:a16="http://schemas.microsoft.com/office/drawing/2014/main" xmlns="" id="{6161B403-8FF4-42BE-8725-27130269B5B8}"/>
              </a:ext>
            </a:extLst>
          </p:cNvPr>
          <p:cNvSpPr/>
          <p:nvPr/>
        </p:nvSpPr>
        <p:spPr>
          <a:xfrm rot="5400000">
            <a:off x="8379119" y="877628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Cylinder 22">
            <a:extLst>
              <a:ext uri="{FF2B5EF4-FFF2-40B4-BE49-F238E27FC236}">
                <a16:creationId xmlns:a16="http://schemas.microsoft.com/office/drawing/2014/main" xmlns="" id="{994DC302-C53B-4482-9C29-8DDE2CABAE31}"/>
              </a:ext>
            </a:extLst>
          </p:cNvPr>
          <p:cNvSpPr/>
          <p:nvPr/>
        </p:nvSpPr>
        <p:spPr>
          <a:xfrm rot="5400000">
            <a:off x="9231315" y="877627"/>
            <a:ext cx="984377" cy="1091681"/>
          </a:xfrm>
          <a:prstGeom prst="can">
            <a:avLst/>
          </a:prstGeom>
          <a:solidFill>
            <a:srgbClr val="008E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AAB78EA8-F7D4-4444-8F5E-232C5F645C04}"/>
              </a:ext>
            </a:extLst>
          </p:cNvPr>
          <p:cNvSpPr txBox="1"/>
          <p:nvPr/>
        </p:nvSpPr>
        <p:spPr>
          <a:xfrm>
            <a:off x="2458065" y="1211203"/>
            <a:ext cx="7417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</a:t>
            </a:r>
          </a:p>
        </p:txBody>
      </p:sp>
      <p:sp>
        <p:nvSpPr>
          <p:cNvPr id="27" name="Cylinder 26">
            <a:extLst>
              <a:ext uri="{FF2B5EF4-FFF2-40B4-BE49-F238E27FC236}">
                <a16:creationId xmlns:a16="http://schemas.microsoft.com/office/drawing/2014/main" xmlns="" id="{3755FFDC-F813-42F2-A7C3-FF4926317B86}"/>
              </a:ext>
            </a:extLst>
          </p:cNvPr>
          <p:cNvSpPr/>
          <p:nvPr/>
        </p:nvSpPr>
        <p:spPr>
          <a:xfrm rot="5400000">
            <a:off x="710911" y="2958559"/>
            <a:ext cx="984377" cy="1091681"/>
          </a:xfrm>
          <a:prstGeom prst="ca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Cylinder 28">
            <a:extLst>
              <a:ext uri="{FF2B5EF4-FFF2-40B4-BE49-F238E27FC236}">
                <a16:creationId xmlns:a16="http://schemas.microsoft.com/office/drawing/2014/main" xmlns="" id="{4BA0A41A-216E-41D2-84E7-5638CD75C538}"/>
              </a:ext>
            </a:extLst>
          </p:cNvPr>
          <p:cNvSpPr/>
          <p:nvPr/>
        </p:nvSpPr>
        <p:spPr>
          <a:xfrm rot="5400000">
            <a:off x="1563107" y="2958558"/>
            <a:ext cx="984377" cy="1091681"/>
          </a:xfrm>
          <a:prstGeom prst="ca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Cylinder 30">
            <a:extLst>
              <a:ext uri="{FF2B5EF4-FFF2-40B4-BE49-F238E27FC236}">
                <a16:creationId xmlns:a16="http://schemas.microsoft.com/office/drawing/2014/main" xmlns="" id="{C606F4C7-549C-43FB-98A2-3BD3072067E6}"/>
              </a:ext>
            </a:extLst>
          </p:cNvPr>
          <p:cNvSpPr/>
          <p:nvPr/>
        </p:nvSpPr>
        <p:spPr>
          <a:xfrm rot="5400000">
            <a:off x="2356209" y="2958559"/>
            <a:ext cx="984377" cy="1091681"/>
          </a:xfrm>
          <a:prstGeom prst="ca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447CC046-570A-4F84-BDCF-8DC066F76E50}"/>
              </a:ext>
            </a:extLst>
          </p:cNvPr>
          <p:cNvSpPr txBox="1"/>
          <p:nvPr/>
        </p:nvSpPr>
        <p:spPr>
          <a:xfrm>
            <a:off x="702351" y="3241814"/>
            <a:ext cx="2379309" cy="57708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Supervised Machine Learning </a:t>
            </a:r>
          </a:p>
          <a:p>
            <a:pPr marL="171450" indent="-171450" algn="ctr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Unsupervised Machine Learning </a:t>
            </a:r>
          </a:p>
          <a:p>
            <a:pPr marL="171450" indent="-171450" algn="ctr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Reinforcement Learning </a:t>
            </a:r>
          </a:p>
        </p:txBody>
      </p:sp>
      <p:sp>
        <p:nvSpPr>
          <p:cNvPr id="45" name="Cylinder 44">
            <a:extLst>
              <a:ext uri="{FF2B5EF4-FFF2-40B4-BE49-F238E27FC236}">
                <a16:creationId xmlns:a16="http://schemas.microsoft.com/office/drawing/2014/main" xmlns="" id="{814DC496-14E5-4DB2-A176-C56B1F1EBE1B}"/>
              </a:ext>
            </a:extLst>
          </p:cNvPr>
          <p:cNvSpPr/>
          <p:nvPr/>
        </p:nvSpPr>
        <p:spPr>
          <a:xfrm rot="5400000">
            <a:off x="2785417" y="4269940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Cylinder 46">
            <a:extLst>
              <a:ext uri="{FF2B5EF4-FFF2-40B4-BE49-F238E27FC236}">
                <a16:creationId xmlns:a16="http://schemas.microsoft.com/office/drawing/2014/main" xmlns="" id="{7AF77670-BDDC-4FA4-BABB-FD3598E0E945}"/>
              </a:ext>
            </a:extLst>
          </p:cNvPr>
          <p:cNvSpPr/>
          <p:nvPr/>
        </p:nvSpPr>
        <p:spPr>
          <a:xfrm rot="5400000">
            <a:off x="3637613" y="4269939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Cylinder 48">
            <a:extLst>
              <a:ext uri="{FF2B5EF4-FFF2-40B4-BE49-F238E27FC236}">
                <a16:creationId xmlns:a16="http://schemas.microsoft.com/office/drawing/2014/main" xmlns="" id="{F28AF70F-A492-4058-A8EF-CD17ED07739E}"/>
              </a:ext>
            </a:extLst>
          </p:cNvPr>
          <p:cNvSpPr/>
          <p:nvPr/>
        </p:nvSpPr>
        <p:spPr>
          <a:xfrm rot="5400000">
            <a:off x="4430715" y="4269940"/>
            <a:ext cx="984377" cy="1091681"/>
          </a:xfrm>
          <a:prstGeom prst="can">
            <a:avLst/>
          </a:prstGeom>
          <a:solidFill>
            <a:srgbClr val="C60C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3692E2F8-DFE4-468C-A4D1-C98B672CD680}"/>
              </a:ext>
            </a:extLst>
          </p:cNvPr>
          <p:cNvSpPr txBox="1"/>
          <p:nvPr/>
        </p:nvSpPr>
        <p:spPr>
          <a:xfrm>
            <a:off x="2776857" y="4674494"/>
            <a:ext cx="2379309" cy="253916"/>
          </a:xfrm>
          <a:prstGeom prst="rect">
            <a:avLst/>
          </a:prstGeom>
          <a:solidFill>
            <a:srgbClr val="C60C59"/>
          </a:solidFill>
        </p:spPr>
        <p:txBody>
          <a:bodyPr wrap="square" rtlCol="0">
            <a:spAutoFit/>
          </a:bodyPr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Deep Learning</a:t>
            </a:r>
          </a:p>
        </p:txBody>
      </p:sp>
      <p:sp>
        <p:nvSpPr>
          <p:cNvPr id="53" name="Cylinder 52">
            <a:extLst>
              <a:ext uri="{FF2B5EF4-FFF2-40B4-BE49-F238E27FC236}">
                <a16:creationId xmlns:a16="http://schemas.microsoft.com/office/drawing/2014/main" xmlns="" id="{3812A810-6813-4310-A436-C2DC8CBAB1A5}"/>
              </a:ext>
            </a:extLst>
          </p:cNvPr>
          <p:cNvSpPr/>
          <p:nvPr/>
        </p:nvSpPr>
        <p:spPr>
          <a:xfrm rot="5400000">
            <a:off x="4679532" y="2958530"/>
            <a:ext cx="984377" cy="1091681"/>
          </a:xfrm>
          <a:prstGeom prst="can">
            <a:avLst/>
          </a:prstGeom>
          <a:solidFill>
            <a:srgbClr val="5F5F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5" name="Cylinder 54">
            <a:extLst>
              <a:ext uri="{FF2B5EF4-FFF2-40B4-BE49-F238E27FC236}">
                <a16:creationId xmlns:a16="http://schemas.microsoft.com/office/drawing/2014/main" xmlns="" id="{78AD4256-9E82-4D25-B18E-75C80AA98FA8}"/>
              </a:ext>
            </a:extLst>
          </p:cNvPr>
          <p:cNvSpPr/>
          <p:nvPr/>
        </p:nvSpPr>
        <p:spPr>
          <a:xfrm rot="5400000">
            <a:off x="5531728" y="2958529"/>
            <a:ext cx="984377" cy="1091681"/>
          </a:xfrm>
          <a:prstGeom prst="can">
            <a:avLst/>
          </a:prstGeom>
          <a:solidFill>
            <a:srgbClr val="5F5F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7" name="Cylinder 56">
            <a:extLst>
              <a:ext uri="{FF2B5EF4-FFF2-40B4-BE49-F238E27FC236}">
                <a16:creationId xmlns:a16="http://schemas.microsoft.com/office/drawing/2014/main" xmlns="" id="{45AA9621-66CD-4458-9D79-448D5F4C1742}"/>
              </a:ext>
            </a:extLst>
          </p:cNvPr>
          <p:cNvSpPr/>
          <p:nvPr/>
        </p:nvSpPr>
        <p:spPr>
          <a:xfrm rot="5400000">
            <a:off x="6324830" y="2958530"/>
            <a:ext cx="984377" cy="1091681"/>
          </a:xfrm>
          <a:prstGeom prst="can">
            <a:avLst/>
          </a:prstGeom>
          <a:solidFill>
            <a:srgbClr val="5F5F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05D5E62B-48D7-465A-8268-8333F3CB518B}"/>
              </a:ext>
            </a:extLst>
          </p:cNvPr>
          <p:cNvSpPr txBox="1"/>
          <p:nvPr/>
        </p:nvSpPr>
        <p:spPr>
          <a:xfrm>
            <a:off x="4670972" y="3316431"/>
            <a:ext cx="2379309" cy="253916"/>
          </a:xfrm>
          <a:prstGeom prst="rect">
            <a:avLst/>
          </a:prstGeom>
          <a:solidFill>
            <a:srgbClr val="5F5FF3"/>
          </a:solidFill>
        </p:spPr>
        <p:txBody>
          <a:bodyPr wrap="square" rtlCol="0">
            <a:spAutoFit/>
          </a:bodyPr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Computer Vision</a:t>
            </a:r>
          </a:p>
        </p:txBody>
      </p:sp>
      <p:sp>
        <p:nvSpPr>
          <p:cNvPr id="61" name="Cylinder 60">
            <a:extLst>
              <a:ext uri="{FF2B5EF4-FFF2-40B4-BE49-F238E27FC236}">
                <a16:creationId xmlns:a16="http://schemas.microsoft.com/office/drawing/2014/main" xmlns="" id="{CE6AE2A9-01B4-484F-9DFB-E162EC577B6D}"/>
              </a:ext>
            </a:extLst>
          </p:cNvPr>
          <p:cNvSpPr/>
          <p:nvPr/>
        </p:nvSpPr>
        <p:spPr>
          <a:xfrm rot="5400000">
            <a:off x="6576755" y="4312473"/>
            <a:ext cx="984377" cy="1091681"/>
          </a:xfrm>
          <a:prstGeom prst="ca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Cylinder 62">
            <a:extLst>
              <a:ext uri="{FF2B5EF4-FFF2-40B4-BE49-F238E27FC236}">
                <a16:creationId xmlns:a16="http://schemas.microsoft.com/office/drawing/2014/main" xmlns="" id="{B65B8BC4-17B9-44B8-8894-740527D050D8}"/>
              </a:ext>
            </a:extLst>
          </p:cNvPr>
          <p:cNvSpPr/>
          <p:nvPr/>
        </p:nvSpPr>
        <p:spPr>
          <a:xfrm rot="5400000">
            <a:off x="7428951" y="4312472"/>
            <a:ext cx="984377" cy="1091681"/>
          </a:xfrm>
          <a:prstGeom prst="ca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5" name="Cylinder 64">
            <a:extLst>
              <a:ext uri="{FF2B5EF4-FFF2-40B4-BE49-F238E27FC236}">
                <a16:creationId xmlns:a16="http://schemas.microsoft.com/office/drawing/2014/main" xmlns="" id="{734A4AB7-0287-4D24-9765-36419B45DBDA}"/>
              </a:ext>
            </a:extLst>
          </p:cNvPr>
          <p:cNvSpPr/>
          <p:nvPr/>
        </p:nvSpPr>
        <p:spPr>
          <a:xfrm rot="5400000">
            <a:off x="8222053" y="4312473"/>
            <a:ext cx="984377" cy="1091681"/>
          </a:xfrm>
          <a:prstGeom prst="can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A8E86B06-E23B-4D60-B485-E6FB6BDC5ABC}"/>
              </a:ext>
            </a:extLst>
          </p:cNvPr>
          <p:cNvSpPr txBox="1"/>
          <p:nvPr/>
        </p:nvSpPr>
        <p:spPr>
          <a:xfrm>
            <a:off x="6568195" y="4670374"/>
            <a:ext cx="2379309" cy="25391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Natural</a:t>
            </a:r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Language Processing</a:t>
            </a:r>
          </a:p>
        </p:txBody>
      </p:sp>
      <p:sp>
        <p:nvSpPr>
          <p:cNvPr id="69" name="Cylinder 68">
            <a:extLst>
              <a:ext uri="{FF2B5EF4-FFF2-40B4-BE49-F238E27FC236}">
                <a16:creationId xmlns:a16="http://schemas.microsoft.com/office/drawing/2014/main" xmlns="" id="{F8DD4DE5-DCE1-4E9E-8061-7B9E82A3E290}"/>
              </a:ext>
            </a:extLst>
          </p:cNvPr>
          <p:cNvSpPr/>
          <p:nvPr/>
        </p:nvSpPr>
        <p:spPr>
          <a:xfrm rot="5400000">
            <a:off x="9326177" y="3188162"/>
            <a:ext cx="984377" cy="1091681"/>
          </a:xfrm>
          <a:prstGeom prst="ca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1" name="Cylinder 70">
            <a:extLst>
              <a:ext uri="{FF2B5EF4-FFF2-40B4-BE49-F238E27FC236}">
                <a16:creationId xmlns:a16="http://schemas.microsoft.com/office/drawing/2014/main" xmlns="" id="{81071ED8-5018-40F5-83E0-4544C2C48C8F}"/>
              </a:ext>
            </a:extLst>
          </p:cNvPr>
          <p:cNvSpPr/>
          <p:nvPr/>
        </p:nvSpPr>
        <p:spPr>
          <a:xfrm rot="5400000">
            <a:off x="10178373" y="3188161"/>
            <a:ext cx="984377" cy="1091681"/>
          </a:xfrm>
          <a:prstGeom prst="ca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3" name="Cylinder 72">
            <a:extLst>
              <a:ext uri="{FF2B5EF4-FFF2-40B4-BE49-F238E27FC236}">
                <a16:creationId xmlns:a16="http://schemas.microsoft.com/office/drawing/2014/main" xmlns="" id="{EA82CD17-626D-4B07-90A3-4028AD9C2F0D}"/>
              </a:ext>
            </a:extLst>
          </p:cNvPr>
          <p:cNvSpPr/>
          <p:nvPr/>
        </p:nvSpPr>
        <p:spPr>
          <a:xfrm rot="5400000">
            <a:off x="10971475" y="3188162"/>
            <a:ext cx="984377" cy="1091681"/>
          </a:xfrm>
          <a:prstGeom prst="ca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0AB6C827-5E88-4467-A470-27899BB7EA04}"/>
              </a:ext>
            </a:extLst>
          </p:cNvPr>
          <p:cNvSpPr txBox="1"/>
          <p:nvPr/>
        </p:nvSpPr>
        <p:spPr>
          <a:xfrm>
            <a:off x="9317617" y="3546063"/>
            <a:ext cx="2379309" cy="25391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Robotic Process Automation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287C33D6-E2BA-493E-9727-0F4947385C2E}"/>
              </a:ext>
            </a:extLst>
          </p:cNvPr>
          <p:cNvSpPr txBox="1"/>
          <p:nvPr/>
        </p:nvSpPr>
        <p:spPr>
          <a:xfrm>
            <a:off x="24580" y="100443"/>
            <a:ext cx="121674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Core Building Blocks of Machine Learning</a:t>
            </a:r>
            <a:endParaRPr lang="en-US" sz="2800" b="1" dirty="0">
              <a:solidFill>
                <a:schemeClr val="bg1"/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sp>
        <p:nvSpPr>
          <p:cNvPr id="78" name="Right Brace 77">
            <a:extLst>
              <a:ext uri="{FF2B5EF4-FFF2-40B4-BE49-F238E27FC236}">
                <a16:creationId xmlns:a16="http://schemas.microsoft.com/office/drawing/2014/main" xmlns="" id="{59D5404B-60E8-4B82-979F-C69D7DA342DD}"/>
              </a:ext>
            </a:extLst>
          </p:cNvPr>
          <p:cNvSpPr/>
          <p:nvPr/>
        </p:nvSpPr>
        <p:spPr>
          <a:xfrm rot="16200000">
            <a:off x="6082570" y="-1656030"/>
            <a:ext cx="317119" cy="7877143"/>
          </a:xfrm>
          <a:prstGeom prst="rightBrac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xmlns="" id="{E781A7CB-5C1E-40A7-8EAB-330EE87C72C2}"/>
              </a:ext>
            </a:extLst>
          </p:cNvPr>
          <p:cNvCxnSpPr/>
          <p:nvPr/>
        </p:nvCxnSpPr>
        <p:spPr>
          <a:xfrm>
            <a:off x="3995059" y="2602660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xmlns="" id="{C321639D-AB17-4923-847F-9186F81FE4D3}"/>
              </a:ext>
            </a:extLst>
          </p:cNvPr>
          <p:cNvCxnSpPr/>
          <p:nvPr/>
        </p:nvCxnSpPr>
        <p:spPr>
          <a:xfrm>
            <a:off x="3999729" y="3429000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xmlns="" id="{D288D248-1F8C-4F9E-982D-C0C8226CE265}"/>
              </a:ext>
            </a:extLst>
          </p:cNvPr>
          <p:cNvCxnSpPr>
            <a:cxnSpLocks/>
          </p:cNvCxnSpPr>
          <p:nvPr/>
        </p:nvCxnSpPr>
        <p:spPr>
          <a:xfrm>
            <a:off x="8173068" y="2602660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xmlns="" id="{6FE59438-2677-4389-B01E-26F41294BB12}"/>
              </a:ext>
            </a:extLst>
          </p:cNvPr>
          <p:cNvCxnSpPr>
            <a:cxnSpLocks/>
          </p:cNvCxnSpPr>
          <p:nvPr/>
        </p:nvCxnSpPr>
        <p:spPr>
          <a:xfrm>
            <a:off x="8168401" y="3429000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xmlns="" id="{EE31C794-0EFD-4469-A318-81D1A8A28E30}"/>
              </a:ext>
            </a:extLst>
          </p:cNvPr>
          <p:cNvCxnSpPr>
            <a:cxnSpLocks/>
          </p:cNvCxnSpPr>
          <p:nvPr/>
        </p:nvCxnSpPr>
        <p:spPr>
          <a:xfrm>
            <a:off x="10179701" y="2533502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xmlns="" id="{D0C8B18F-35FC-4D12-9651-9A84D2E29121}"/>
              </a:ext>
            </a:extLst>
          </p:cNvPr>
          <p:cNvCxnSpPr>
            <a:cxnSpLocks/>
          </p:cNvCxnSpPr>
          <p:nvPr/>
        </p:nvCxnSpPr>
        <p:spPr>
          <a:xfrm>
            <a:off x="2302557" y="2452636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xmlns="" id="{31C98353-1D52-41CE-B6D9-409EDA98A7CC}"/>
              </a:ext>
            </a:extLst>
          </p:cNvPr>
          <p:cNvCxnSpPr/>
          <p:nvPr/>
        </p:nvCxnSpPr>
        <p:spPr>
          <a:xfrm>
            <a:off x="6221967" y="2373027"/>
            <a:ext cx="0" cy="639154"/>
          </a:xfrm>
          <a:prstGeom prst="straightConnector1">
            <a:avLst/>
          </a:prstGeom>
          <a:ln>
            <a:solidFill>
              <a:srgbClr val="FFFF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E69A2E04-C92E-4AC1-8632-BA2B4A35AEBB}"/>
              </a:ext>
            </a:extLst>
          </p:cNvPr>
          <p:cNvSpPr/>
          <p:nvPr/>
        </p:nvSpPr>
        <p:spPr>
          <a:xfrm>
            <a:off x="757279" y="3895370"/>
            <a:ext cx="798566" cy="4521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333FF"/>
                </a:solidFill>
              </a:rPr>
              <a:t>How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5F8F37D1-8A86-42F8-B076-FCEEF78749C9}"/>
              </a:ext>
            </a:extLst>
          </p:cNvPr>
          <p:cNvSpPr/>
          <p:nvPr/>
        </p:nvSpPr>
        <p:spPr>
          <a:xfrm>
            <a:off x="1550381" y="3895369"/>
            <a:ext cx="1553056" cy="45212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050" b="1" dirty="0">
                <a:solidFill>
                  <a:srgbClr val="71FFB8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Statistical</a:t>
            </a:r>
            <a:r>
              <a:rPr lang="en-US" sz="1050" dirty="0">
                <a:solidFill>
                  <a:srgbClr val="71FFB8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learning approach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xmlns="" id="{5D37C251-7E44-4A3E-9154-BA9FA7705DD1}"/>
              </a:ext>
            </a:extLst>
          </p:cNvPr>
          <p:cNvSpPr/>
          <p:nvPr/>
        </p:nvSpPr>
        <p:spPr>
          <a:xfrm>
            <a:off x="2898125" y="5188536"/>
            <a:ext cx="798566" cy="474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3333FF"/>
                </a:solidFill>
              </a:rPr>
              <a:t>How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xmlns="" id="{5F06FC12-361B-49C3-91B0-20B00B001D53}"/>
              </a:ext>
            </a:extLst>
          </p:cNvPr>
          <p:cNvSpPr/>
          <p:nvPr/>
        </p:nvSpPr>
        <p:spPr>
          <a:xfrm>
            <a:off x="3691226" y="5183986"/>
            <a:ext cx="1576809" cy="47488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050" b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Neuron</a:t>
            </a:r>
            <a:r>
              <a:rPr lang="en-US" sz="1050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based learning approach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xmlns="" id="{C8F851E5-E00A-489F-A0D4-E5EE27F765F2}"/>
              </a:ext>
            </a:extLst>
          </p:cNvPr>
          <p:cNvSpPr/>
          <p:nvPr/>
        </p:nvSpPr>
        <p:spPr>
          <a:xfrm>
            <a:off x="5458108" y="2477205"/>
            <a:ext cx="1472188" cy="3308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u="sng" dirty="0">
                <a:latin typeface="Segoe UI" panose="020B0502040204020203" pitchFamily="34" charset="0"/>
                <a:cs typeface="Segoe UI" panose="020B0502040204020203" pitchFamily="34" charset="0"/>
              </a:rPr>
              <a:t>What</a:t>
            </a:r>
            <a:r>
              <a:rPr lang="en-US" sz="900" dirty="0">
                <a:latin typeface="Segoe UI" panose="020B0502040204020203" pitchFamily="34" charset="0"/>
                <a:cs typeface="Segoe UI" panose="020B0502040204020203" pitchFamily="34" charset="0"/>
              </a:rPr>
              <a:t> the machine learning 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xmlns="" id="{FEBC4476-1E4B-4D9D-93C7-8EE85CF2948D}"/>
              </a:ext>
            </a:extLst>
          </p:cNvPr>
          <p:cNvSpPr/>
          <p:nvPr/>
        </p:nvSpPr>
        <p:spPr>
          <a:xfrm>
            <a:off x="7510594" y="3518172"/>
            <a:ext cx="1472188" cy="3308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u="sng" dirty="0">
                <a:latin typeface="Segoe UI" panose="020B0502040204020203" pitchFamily="34" charset="0"/>
                <a:cs typeface="Segoe UI" panose="020B0502040204020203" pitchFamily="34" charset="0"/>
              </a:rPr>
              <a:t>What</a:t>
            </a:r>
            <a:r>
              <a:rPr lang="en-US" sz="900" dirty="0">
                <a:latin typeface="Segoe UI" panose="020B0502040204020203" pitchFamily="34" charset="0"/>
                <a:cs typeface="Segoe UI" panose="020B0502040204020203" pitchFamily="34" charset="0"/>
              </a:rPr>
              <a:t> the machine learning 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xmlns="" id="{95B9D03C-65DC-4338-9F02-6EA8E5B3B412}"/>
              </a:ext>
            </a:extLst>
          </p:cNvPr>
          <p:cNvSpPr/>
          <p:nvPr/>
        </p:nvSpPr>
        <p:spPr>
          <a:xfrm>
            <a:off x="9701328" y="2639648"/>
            <a:ext cx="1472188" cy="3308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u="sng" dirty="0">
                <a:latin typeface="Segoe UI" panose="020B0502040204020203" pitchFamily="34" charset="0"/>
                <a:cs typeface="Segoe UI" panose="020B0502040204020203" pitchFamily="34" charset="0"/>
              </a:rPr>
              <a:t>What</a:t>
            </a:r>
            <a:r>
              <a:rPr lang="en-US" sz="900" dirty="0">
                <a:latin typeface="Segoe UI" panose="020B0502040204020203" pitchFamily="34" charset="0"/>
                <a:cs typeface="Segoe UI" panose="020B0502040204020203" pitchFamily="34" charset="0"/>
              </a:rPr>
              <a:t> the machine learning </a:t>
            </a:r>
          </a:p>
        </p:txBody>
      </p:sp>
    </p:spTree>
    <p:extLst>
      <p:ext uri="{BB962C8B-B14F-4D97-AF65-F5344CB8AC3E}">
        <p14:creationId xmlns:p14="http://schemas.microsoft.com/office/powerpoint/2010/main" val="3538751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9C8D63D-BB1A-529F-002F-2DB0E2526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484" y="1137618"/>
            <a:ext cx="4574558" cy="3911504"/>
          </a:xfrm>
          <a:prstGeom prst="rect">
            <a:avLst/>
          </a:prstGeom>
        </p:spPr>
      </p:pic>
      <p:sp>
        <p:nvSpPr>
          <p:cNvPr id="3" name="Right Triangle 2">
            <a:extLst>
              <a:ext uri="{FF2B5EF4-FFF2-40B4-BE49-F238E27FC236}">
                <a16:creationId xmlns:a16="http://schemas.microsoft.com/office/drawing/2014/main" xmlns="" id="{D6B771A6-CF3E-441C-A0BD-C47B72675F04}"/>
              </a:ext>
            </a:extLst>
          </p:cNvPr>
          <p:cNvSpPr/>
          <p:nvPr/>
        </p:nvSpPr>
        <p:spPr>
          <a:xfrm>
            <a:off x="-2" y="3598606"/>
            <a:ext cx="4267201" cy="3259395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021F7B1-6270-4D4E-9D3A-D262A5005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1" y="5494436"/>
            <a:ext cx="2433484" cy="1415363"/>
          </a:xfrm>
          <a:prstGeom prst="rect">
            <a:avLst/>
          </a:prstGeom>
          <a:ln>
            <a:noFill/>
          </a:ln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287C33D6-E2BA-493E-9727-0F4947385C2E}"/>
              </a:ext>
            </a:extLst>
          </p:cNvPr>
          <p:cNvSpPr txBox="1"/>
          <p:nvPr/>
        </p:nvSpPr>
        <p:spPr>
          <a:xfrm>
            <a:off x="24580" y="100443"/>
            <a:ext cx="12167420" cy="5847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Let’s Connect the Dot’s …</a:t>
            </a:r>
            <a:r>
              <a:rPr lang="en-US" sz="3200" b="1" dirty="0">
                <a:solidFill>
                  <a:srgbClr val="71FFB8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Human vs. Machine</a:t>
            </a:r>
            <a:endParaRPr lang="en-US" sz="3200" b="1" dirty="0">
              <a:solidFill>
                <a:srgbClr val="71FFB8"/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xmlns="" id="{24D7C5CA-43A6-42F8-8339-DC0D76309CAD}"/>
              </a:ext>
            </a:extLst>
          </p:cNvPr>
          <p:cNvSpPr/>
          <p:nvPr/>
        </p:nvSpPr>
        <p:spPr>
          <a:xfrm>
            <a:off x="5736486" y="2750471"/>
            <a:ext cx="4822209" cy="109183"/>
          </a:xfrm>
          <a:prstGeom prst="rightArrow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4" name="Arrow: Right 63">
            <a:extLst>
              <a:ext uri="{FF2B5EF4-FFF2-40B4-BE49-F238E27FC236}">
                <a16:creationId xmlns:a16="http://schemas.microsoft.com/office/drawing/2014/main" xmlns="" id="{8D96D1E9-468C-4E4F-8E4F-14F165161602}"/>
              </a:ext>
            </a:extLst>
          </p:cNvPr>
          <p:cNvSpPr/>
          <p:nvPr/>
        </p:nvSpPr>
        <p:spPr>
          <a:xfrm rot="10800000">
            <a:off x="1693328" y="2328722"/>
            <a:ext cx="3835021" cy="63689"/>
          </a:xfrm>
          <a:prstGeom prst="rightArrow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6" name="Arrow: Right 65">
            <a:extLst>
              <a:ext uri="{FF2B5EF4-FFF2-40B4-BE49-F238E27FC236}">
                <a16:creationId xmlns:a16="http://schemas.microsoft.com/office/drawing/2014/main" xmlns="" id="{E46FC7C0-7C1A-4A69-9137-058E9BBB4004}"/>
              </a:ext>
            </a:extLst>
          </p:cNvPr>
          <p:cNvSpPr/>
          <p:nvPr/>
        </p:nvSpPr>
        <p:spPr>
          <a:xfrm>
            <a:off x="4499956" y="5325972"/>
            <a:ext cx="2686332" cy="109183"/>
          </a:xfrm>
          <a:prstGeom prst="rightArrow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013F47CB-AA45-48A6-95F5-7EC93C7A1D04}"/>
              </a:ext>
            </a:extLst>
          </p:cNvPr>
          <p:cNvSpPr/>
          <p:nvPr/>
        </p:nvSpPr>
        <p:spPr>
          <a:xfrm>
            <a:off x="10461009" y="1655805"/>
            <a:ext cx="1378424" cy="1437565"/>
          </a:xfrm>
          <a:prstGeom prst="ellipse">
            <a:avLst/>
          </a:prstGeom>
          <a:solidFill>
            <a:srgbClr val="D979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Segoe UI" panose="020B0502040204020203" pitchFamily="34" charset="0"/>
                <a:cs typeface="Segoe UI" panose="020B0502040204020203" pitchFamily="34" charset="0"/>
              </a:rPr>
              <a:t>Language</a:t>
            </a:r>
          </a:p>
          <a:p>
            <a:pPr algn="ctr"/>
            <a:endParaRPr lang="en-US" sz="11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11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xmlns="" id="{8A10A3F0-55E9-4F5D-93BE-5B931178E398}"/>
              </a:ext>
            </a:extLst>
          </p:cNvPr>
          <p:cNvSpPr/>
          <p:nvPr/>
        </p:nvSpPr>
        <p:spPr>
          <a:xfrm>
            <a:off x="6964462" y="4099751"/>
            <a:ext cx="1378424" cy="1437565"/>
          </a:xfrm>
          <a:prstGeom prst="ellipse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Segoe UI" panose="020B0502040204020203" pitchFamily="34" charset="0"/>
                <a:cs typeface="Segoe UI" panose="020B0502040204020203" pitchFamily="34" charset="0"/>
              </a:rPr>
              <a:t>Processes</a:t>
            </a:r>
          </a:p>
          <a:p>
            <a:pPr algn="ctr"/>
            <a:r>
              <a:rPr lang="en-US" sz="11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xmlns="" id="{3232B55D-DC23-4DA6-832A-AD328115D295}"/>
              </a:ext>
            </a:extLst>
          </p:cNvPr>
          <p:cNvSpPr/>
          <p:nvPr/>
        </p:nvSpPr>
        <p:spPr>
          <a:xfrm>
            <a:off x="519620" y="1186363"/>
            <a:ext cx="1378424" cy="1437565"/>
          </a:xfrm>
          <a:prstGeom prst="ellipse">
            <a:avLst/>
          </a:prstGeom>
          <a:solidFill>
            <a:srgbClr val="D979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Segoe UI" panose="020B0502040204020203" pitchFamily="34" charset="0"/>
                <a:cs typeface="Segoe UI" panose="020B0502040204020203" pitchFamily="34" charset="0"/>
              </a:rPr>
              <a:t>Vision</a:t>
            </a:r>
          </a:p>
          <a:p>
            <a:pPr algn="ctr"/>
            <a:endParaRPr lang="en-US" sz="11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xmlns="" id="{7190A172-9070-4473-9C30-7160E423615D}"/>
              </a:ext>
            </a:extLst>
          </p:cNvPr>
          <p:cNvSpPr/>
          <p:nvPr/>
        </p:nvSpPr>
        <p:spPr>
          <a:xfrm>
            <a:off x="487775" y="2161041"/>
            <a:ext cx="1378424" cy="143756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Take action or respond based on what you see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xmlns="" id="{9AA6E1B8-8894-468E-9CC0-A8AA28903D8F}"/>
              </a:ext>
            </a:extLst>
          </p:cNvPr>
          <p:cNvSpPr/>
          <p:nvPr/>
        </p:nvSpPr>
        <p:spPr>
          <a:xfrm>
            <a:off x="10461009" y="2501966"/>
            <a:ext cx="1378424" cy="143756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 conversation (speaking, reading, writing) and respond 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xmlns="" id="{F7D8F3FE-BE8F-46D5-ADE6-F1406D722B1C}"/>
              </a:ext>
            </a:extLst>
          </p:cNvPr>
          <p:cNvSpPr/>
          <p:nvPr/>
        </p:nvSpPr>
        <p:spPr>
          <a:xfrm>
            <a:off x="7035098" y="5121059"/>
            <a:ext cx="1378424" cy="143756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Make decision, solve problems, and automate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xmlns="" id="{305390C5-FA93-340D-0AC7-F1A2C547F443}"/>
              </a:ext>
            </a:extLst>
          </p:cNvPr>
          <p:cNvSpPr/>
          <p:nvPr/>
        </p:nvSpPr>
        <p:spPr>
          <a:xfrm rot="5400000">
            <a:off x="3102198" y="3981325"/>
            <a:ext cx="2686332" cy="109183"/>
          </a:xfrm>
          <a:prstGeom prst="rightArrow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218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EA14B44-1E9E-0837-DD70-8F40584BA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484" y="1137618"/>
            <a:ext cx="4574558" cy="3911504"/>
          </a:xfrm>
          <a:prstGeom prst="rect">
            <a:avLst/>
          </a:prstGeom>
        </p:spPr>
      </p:pic>
      <p:sp>
        <p:nvSpPr>
          <p:cNvPr id="3" name="Right Triangle 2">
            <a:extLst>
              <a:ext uri="{FF2B5EF4-FFF2-40B4-BE49-F238E27FC236}">
                <a16:creationId xmlns:a16="http://schemas.microsoft.com/office/drawing/2014/main" xmlns="" id="{D6B771A6-CF3E-441C-A0BD-C47B72675F04}"/>
              </a:ext>
            </a:extLst>
          </p:cNvPr>
          <p:cNvSpPr/>
          <p:nvPr/>
        </p:nvSpPr>
        <p:spPr>
          <a:xfrm>
            <a:off x="-2" y="3598606"/>
            <a:ext cx="4267201" cy="3259395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021F7B1-6270-4D4E-9D3A-D262A5005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1" y="5494436"/>
            <a:ext cx="2433484" cy="1415363"/>
          </a:xfrm>
          <a:prstGeom prst="rect">
            <a:avLst/>
          </a:prstGeom>
          <a:ln>
            <a:noFill/>
          </a:ln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287C33D6-E2BA-493E-9727-0F4947385C2E}"/>
              </a:ext>
            </a:extLst>
          </p:cNvPr>
          <p:cNvSpPr txBox="1"/>
          <p:nvPr/>
        </p:nvSpPr>
        <p:spPr>
          <a:xfrm>
            <a:off x="24580" y="100443"/>
            <a:ext cx="12167420" cy="5847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Let’s Connect the Dot’s …</a:t>
            </a:r>
            <a:r>
              <a:rPr lang="en-US" sz="3200" b="1" dirty="0">
                <a:solidFill>
                  <a:srgbClr val="71FFB8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Human vs. Machine</a:t>
            </a:r>
            <a:endParaRPr lang="en-US" sz="3200" b="1" dirty="0">
              <a:solidFill>
                <a:srgbClr val="71FFB8"/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xmlns="" id="{24D7C5CA-43A6-42F8-8339-DC0D76309CAD}"/>
              </a:ext>
            </a:extLst>
          </p:cNvPr>
          <p:cNvSpPr/>
          <p:nvPr/>
        </p:nvSpPr>
        <p:spPr>
          <a:xfrm>
            <a:off x="5879547" y="2699528"/>
            <a:ext cx="4822209" cy="109183"/>
          </a:xfrm>
          <a:prstGeom prst="rightArrow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4" name="Arrow: Right 63">
            <a:extLst>
              <a:ext uri="{FF2B5EF4-FFF2-40B4-BE49-F238E27FC236}">
                <a16:creationId xmlns:a16="http://schemas.microsoft.com/office/drawing/2014/main" xmlns="" id="{8D96D1E9-468C-4E4F-8E4F-14F165161602}"/>
              </a:ext>
            </a:extLst>
          </p:cNvPr>
          <p:cNvSpPr/>
          <p:nvPr/>
        </p:nvSpPr>
        <p:spPr>
          <a:xfrm rot="10800000">
            <a:off x="1649367" y="2351454"/>
            <a:ext cx="3835021" cy="63689"/>
          </a:xfrm>
          <a:prstGeom prst="rightArrow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6" name="Arrow: Right 65">
            <a:extLst>
              <a:ext uri="{FF2B5EF4-FFF2-40B4-BE49-F238E27FC236}">
                <a16:creationId xmlns:a16="http://schemas.microsoft.com/office/drawing/2014/main" xmlns="" id="{E46FC7C0-7C1A-4A69-9137-058E9BBB4004}"/>
              </a:ext>
            </a:extLst>
          </p:cNvPr>
          <p:cNvSpPr/>
          <p:nvPr/>
        </p:nvSpPr>
        <p:spPr>
          <a:xfrm>
            <a:off x="6595639" y="4672796"/>
            <a:ext cx="2179612" cy="111384"/>
          </a:xfrm>
          <a:prstGeom prst="rightArrow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013F47CB-AA45-48A6-95F5-7EC93C7A1D04}"/>
              </a:ext>
            </a:extLst>
          </p:cNvPr>
          <p:cNvSpPr/>
          <p:nvPr/>
        </p:nvSpPr>
        <p:spPr>
          <a:xfrm>
            <a:off x="10315556" y="765979"/>
            <a:ext cx="1378424" cy="1437565"/>
          </a:xfrm>
          <a:prstGeom prst="ellipse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Segoe UI" panose="020B0502040204020203" pitchFamily="34" charset="0"/>
                <a:cs typeface="Segoe UI" panose="020B0502040204020203" pitchFamily="34" charset="0"/>
              </a:rPr>
              <a:t>Language</a:t>
            </a:r>
          </a:p>
          <a:p>
            <a:pPr algn="ctr"/>
            <a:endParaRPr lang="en-US" sz="11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11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xmlns="" id="{8A10A3F0-55E9-4F5D-93BE-5B931178E398}"/>
              </a:ext>
            </a:extLst>
          </p:cNvPr>
          <p:cNvSpPr/>
          <p:nvPr/>
        </p:nvSpPr>
        <p:spPr>
          <a:xfrm>
            <a:off x="8220016" y="2746043"/>
            <a:ext cx="1378424" cy="1437565"/>
          </a:xfrm>
          <a:prstGeom prst="ellipse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Segoe UI" panose="020B0502040204020203" pitchFamily="34" charset="0"/>
                <a:cs typeface="Segoe UI" panose="020B0502040204020203" pitchFamily="34" charset="0"/>
              </a:rPr>
              <a:t>Processes</a:t>
            </a:r>
          </a:p>
          <a:p>
            <a:pPr algn="ctr"/>
            <a:r>
              <a:rPr lang="en-US" sz="11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xmlns="" id="{3232B55D-DC23-4DA6-832A-AD328115D295}"/>
              </a:ext>
            </a:extLst>
          </p:cNvPr>
          <p:cNvSpPr/>
          <p:nvPr/>
        </p:nvSpPr>
        <p:spPr>
          <a:xfrm>
            <a:off x="352567" y="443056"/>
            <a:ext cx="1378424" cy="1437565"/>
          </a:xfrm>
          <a:prstGeom prst="ellipse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Segoe UI" panose="020B0502040204020203" pitchFamily="34" charset="0"/>
                <a:cs typeface="Segoe UI" panose="020B0502040204020203" pitchFamily="34" charset="0"/>
              </a:rPr>
              <a:t>Vision</a:t>
            </a:r>
          </a:p>
          <a:p>
            <a:pPr algn="ctr"/>
            <a:endParaRPr lang="en-US" sz="11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xmlns="" id="{7190A172-9070-4473-9C30-7160E423615D}"/>
              </a:ext>
            </a:extLst>
          </p:cNvPr>
          <p:cNvSpPr/>
          <p:nvPr/>
        </p:nvSpPr>
        <p:spPr>
          <a:xfrm>
            <a:off x="320722" y="1417734"/>
            <a:ext cx="1378424" cy="143756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Take action or respond based on what you see</a:t>
            </a: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xmlns="" id="{9AA6E1B8-8894-468E-9CC0-A8AA28903D8F}"/>
              </a:ext>
            </a:extLst>
          </p:cNvPr>
          <p:cNvSpPr/>
          <p:nvPr/>
        </p:nvSpPr>
        <p:spPr>
          <a:xfrm>
            <a:off x="10315556" y="1612140"/>
            <a:ext cx="1378424" cy="143756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 conversation (speaking, reading, writing) and respond 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xmlns="" id="{F7D8F3FE-BE8F-46D5-ADE6-F1406D722B1C}"/>
              </a:ext>
            </a:extLst>
          </p:cNvPr>
          <p:cNvSpPr/>
          <p:nvPr/>
        </p:nvSpPr>
        <p:spPr>
          <a:xfrm>
            <a:off x="8290652" y="3767351"/>
            <a:ext cx="1378424" cy="143756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Make decision, solve problems, and performing task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B52D6D93-B325-4BBE-A9EC-99F04B0BB424}"/>
              </a:ext>
            </a:extLst>
          </p:cNvPr>
          <p:cNvSpPr/>
          <p:nvPr/>
        </p:nvSpPr>
        <p:spPr>
          <a:xfrm>
            <a:off x="220800" y="2595422"/>
            <a:ext cx="1378424" cy="143756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1300" b="1" dirty="0">
                <a:latin typeface="Segoe UI" panose="020B0502040204020203" pitchFamily="34" charset="0"/>
                <a:cs typeface="Segoe UI" panose="020B0502040204020203" pitchFamily="34" charset="0"/>
              </a:rPr>
              <a:t>Computer </a:t>
            </a:r>
          </a:p>
          <a:p>
            <a:pPr algn="ctr"/>
            <a:r>
              <a:rPr lang="en-US" sz="1300" b="1" dirty="0">
                <a:latin typeface="Segoe UI" panose="020B0502040204020203" pitchFamily="34" charset="0"/>
                <a:cs typeface="Segoe UI" panose="020B0502040204020203" pitchFamily="34" charset="0"/>
              </a:rPr>
              <a:t>Vision (CV)</a:t>
            </a:r>
          </a:p>
          <a:p>
            <a:pPr algn="ctr"/>
            <a:endParaRPr lang="en-US" sz="13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00DCCEBF-98BD-4EC0-88A1-592BC9C2FAE0}"/>
              </a:ext>
            </a:extLst>
          </p:cNvPr>
          <p:cNvSpPr/>
          <p:nvPr/>
        </p:nvSpPr>
        <p:spPr>
          <a:xfrm>
            <a:off x="10413242" y="2870861"/>
            <a:ext cx="1378424" cy="143756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11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11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Natural Language</a:t>
            </a:r>
          </a:p>
          <a:p>
            <a:pPr algn="ctr"/>
            <a:r>
              <a:rPr lang="en-US" sz="11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Processing (NLP)</a:t>
            </a:r>
          </a:p>
          <a:p>
            <a:pPr algn="ctr"/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11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A7BBB218-C133-4ADB-89A0-599F77635E86}"/>
              </a:ext>
            </a:extLst>
          </p:cNvPr>
          <p:cNvSpPr/>
          <p:nvPr/>
        </p:nvSpPr>
        <p:spPr>
          <a:xfrm>
            <a:off x="136478" y="3808294"/>
            <a:ext cx="1976205" cy="106850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Segoe UI" panose="020B0502040204020203" pitchFamily="34" charset="0"/>
                <a:cs typeface="Segoe UI" panose="020B0502040204020203" pitchFamily="34" charset="0"/>
              </a:rPr>
              <a:t>Computer Vision (CV) is the art of teaching machines about vision and make the machine do the same things as a human when a human sees something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6BC91420-5E12-4046-92FF-0E5C61576EB1}"/>
              </a:ext>
            </a:extLst>
          </p:cNvPr>
          <p:cNvSpPr/>
          <p:nvPr/>
        </p:nvSpPr>
        <p:spPr>
          <a:xfrm>
            <a:off x="8361288" y="5031473"/>
            <a:ext cx="1378424" cy="1437565"/>
          </a:xfrm>
          <a:prstGeom prst="ellipse">
            <a:avLst/>
          </a:prstGeom>
          <a:solidFill>
            <a:srgbClr val="333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latin typeface="Segoe UI" panose="020B0502040204020203" pitchFamily="34" charset="0"/>
                <a:cs typeface="Segoe UI" panose="020B0502040204020203" pitchFamily="34" charset="0"/>
              </a:rPr>
              <a:t>Robotic Process Automation</a:t>
            </a:r>
          </a:p>
          <a:p>
            <a:pPr algn="ctr"/>
            <a:r>
              <a:rPr lang="en-US" sz="1100" b="1" dirty="0">
                <a:latin typeface="Segoe UI" panose="020B0502040204020203" pitchFamily="34" charset="0"/>
                <a:cs typeface="Segoe UI" panose="020B0502040204020203" pitchFamily="34" charset="0"/>
              </a:rPr>
              <a:t>(RPA)</a:t>
            </a:r>
            <a:endParaRPr lang="en-US" sz="11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3D46B854-9CD9-4D2A-B211-071C609052C2}"/>
              </a:ext>
            </a:extLst>
          </p:cNvPr>
          <p:cNvSpPr/>
          <p:nvPr/>
        </p:nvSpPr>
        <p:spPr>
          <a:xfrm>
            <a:off x="10114351" y="4308426"/>
            <a:ext cx="1976205" cy="106850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Segoe UI" panose="020B0502040204020203" pitchFamily="34" charset="0"/>
                <a:cs typeface="Segoe UI" panose="020B0502040204020203" pitchFamily="34" charset="0"/>
              </a:rPr>
              <a:t>Natural Language Processing (NLP) is the art of teaching machines about language and make the machine do the same things as a human when a human reads, writes, and speaks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E7E95457-B125-4A0D-80AF-E563E8BCAFC0}"/>
              </a:ext>
            </a:extLst>
          </p:cNvPr>
          <p:cNvSpPr/>
          <p:nvPr/>
        </p:nvSpPr>
        <p:spPr>
          <a:xfrm>
            <a:off x="6525431" y="5400532"/>
            <a:ext cx="1976205" cy="106850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latin typeface="Segoe UI" panose="020B0502040204020203" pitchFamily="34" charset="0"/>
                <a:cs typeface="Segoe UI" panose="020B0502040204020203" pitchFamily="34" charset="0"/>
              </a:rPr>
              <a:t>Robotic Process Automation (RPA) is the art of teaching machines about processes and make the machine do the same things as a human, including decision making, problem-solving,  and performing the task 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xmlns="" id="{A717FE44-6CA1-EF60-F73D-B76CD22AABE6}"/>
              </a:ext>
            </a:extLst>
          </p:cNvPr>
          <p:cNvSpPr/>
          <p:nvPr/>
        </p:nvSpPr>
        <p:spPr>
          <a:xfrm>
            <a:off x="4466201" y="4672796"/>
            <a:ext cx="2179612" cy="111384"/>
          </a:xfrm>
          <a:prstGeom prst="rightArrow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xmlns="" id="{86AA1C9C-6EAD-F730-C380-973A781521C2}"/>
              </a:ext>
            </a:extLst>
          </p:cNvPr>
          <p:cNvSpPr/>
          <p:nvPr/>
        </p:nvSpPr>
        <p:spPr>
          <a:xfrm rot="5400000">
            <a:off x="3361059" y="3619064"/>
            <a:ext cx="2179612" cy="111384"/>
          </a:xfrm>
          <a:prstGeom prst="rightArrow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872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F82A63B-A39D-4E75-AAD0-48234912BEF3}"/>
              </a:ext>
            </a:extLst>
          </p:cNvPr>
          <p:cNvSpPr/>
          <p:nvPr/>
        </p:nvSpPr>
        <p:spPr>
          <a:xfrm>
            <a:off x="133165" y="939963"/>
            <a:ext cx="3417289" cy="5762749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851C48A-AFFA-4D69-8320-01A35DD34445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AECB717-6623-4B3F-AF2E-30C3187243FE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How to Make a Machine to Learn?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96DCCD1C-FB66-4FA3-A3E3-E14AF4C7F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4C2DB19F-88D6-4733-9C92-18A215F7CC7B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667657BD-168C-419B-97E1-A5F5F631A205}"/>
              </a:ext>
            </a:extLst>
          </p:cNvPr>
          <p:cNvSpPr/>
          <p:nvPr/>
        </p:nvSpPr>
        <p:spPr>
          <a:xfrm>
            <a:off x="3630968" y="1760410"/>
            <a:ext cx="7620000" cy="623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Teach the Machine Instead of a Human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7E14728E-8A9C-4DB5-87B4-F730D329BBF8}"/>
              </a:ext>
            </a:extLst>
          </p:cNvPr>
          <p:cNvSpPr/>
          <p:nvPr/>
        </p:nvSpPr>
        <p:spPr>
          <a:xfrm>
            <a:off x="2929631" y="2536466"/>
            <a:ext cx="8321337" cy="62365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How to Teach the Machine?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C20690DC-9EFE-4779-9598-15A4FC7B5CFF}"/>
              </a:ext>
            </a:extLst>
          </p:cNvPr>
          <p:cNvSpPr/>
          <p:nvPr/>
        </p:nvSpPr>
        <p:spPr>
          <a:xfrm>
            <a:off x="3630968" y="3272633"/>
            <a:ext cx="7620000" cy="623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Training the Machine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15D4FDA2-7835-42BA-8342-87EDEAD249FC}"/>
              </a:ext>
            </a:extLst>
          </p:cNvPr>
          <p:cNvSpPr/>
          <p:nvPr/>
        </p:nvSpPr>
        <p:spPr>
          <a:xfrm>
            <a:off x="2929631" y="1052417"/>
            <a:ext cx="8321336" cy="62365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How to Make a Machine to Learn?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85C2EFC2-C053-40AB-B888-5A21C2E4467D}"/>
              </a:ext>
            </a:extLst>
          </p:cNvPr>
          <p:cNvSpPr/>
          <p:nvPr/>
        </p:nvSpPr>
        <p:spPr>
          <a:xfrm>
            <a:off x="2929630" y="4008800"/>
            <a:ext cx="8321337" cy="62365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How to Train the Machine</a:t>
            </a:r>
          </a:p>
        </p:txBody>
      </p:sp>
      <p:sp>
        <p:nvSpPr>
          <p:cNvPr id="40" name="Arrow: Striped Right 39">
            <a:extLst>
              <a:ext uri="{FF2B5EF4-FFF2-40B4-BE49-F238E27FC236}">
                <a16:creationId xmlns:a16="http://schemas.microsoft.com/office/drawing/2014/main" xmlns="" id="{FB4E5309-CADC-4EAE-9FE8-FC8C6012ECE9}"/>
              </a:ext>
            </a:extLst>
          </p:cNvPr>
          <p:cNvSpPr/>
          <p:nvPr/>
        </p:nvSpPr>
        <p:spPr>
          <a:xfrm rot="5400000">
            <a:off x="6604991" y="4679941"/>
            <a:ext cx="426128" cy="352769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397DC244-E7D4-48A7-8BFE-F4BDA4C3419D}"/>
              </a:ext>
            </a:extLst>
          </p:cNvPr>
          <p:cNvSpPr/>
          <p:nvPr/>
        </p:nvSpPr>
        <p:spPr>
          <a:xfrm>
            <a:off x="3621636" y="5113888"/>
            <a:ext cx="1393794" cy="8826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Supervised Machine Learning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Unsupervised Machine Learning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Reinforcement Learning 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xmlns="" id="{33DE5FB2-FA3D-4C3E-A701-44346852973A}"/>
              </a:ext>
            </a:extLst>
          </p:cNvPr>
          <p:cNvSpPr/>
          <p:nvPr/>
        </p:nvSpPr>
        <p:spPr>
          <a:xfrm>
            <a:off x="5158645" y="5110068"/>
            <a:ext cx="1393794" cy="909288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Deep Learning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52A52C3D-E6B3-44A0-AEAD-A18D2FCC0E5E}"/>
              </a:ext>
            </a:extLst>
          </p:cNvPr>
          <p:cNvSpPr/>
          <p:nvPr/>
        </p:nvSpPr>
        <p:spPr>
          <a:xfrm>
            <a:off x="6725859" y="5116672"/>
            <a:ext cx="1393794" cy="9054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Computer Vision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C4FF07A3-E350-4962-8611-499728BB1D9A}"/>
              </a:ext>
            </a:extLst>
          </p:cNvPr>
          <p:cNvSpPr/>
          <p:nvPr/>
        </p:nvSpPr>
        <p:spPr>
          <a:xfrm>
            <a:off x="8275321" y="5124798"/>
            <a:ext cx="1393794" cy="894558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Natural Language Processing 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853E58FD-A95A-4A41-BA8B-6BEDD8E7BCFE}"/>
              </a:ext>
            </a:extLst>
          </p:cNvPr>
          <p:cNvSpPr/>
          <p:nvPr/>
        </p:nvSpPr>
        <p:spPr>
          <a:xfrm>
            <a:off x="9817074" y="5110068"/>
            <a:ext cx="1393794" cy="89455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Robotic Process Automation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0200D547-A5EE-4AFB-BB98-2BED103647CB}"/>
              </a:ext>
            </a:extLst>
          </p:cNvPr>
          <p:cNvSpPr txBox="1"/>
          <p:nvPr/>
        </p:nvSpPr>
        <p:spPr>
          <a:xfrm>
            <a:off x="195310" y="2773128"/>
            <a:ext cx="261891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Options to Create Intelligence Artificially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xmlns="" id="{4150C49F-38E4-4AC1-BF40-C6F9287D80BC}"/>
              </a:ext>
            </a:extLst>
          </p:cNvPr>
          <p:cNvSpPr/>
          <p:nvPr/>
        </p:nvSpPr>
        <p:spPr>
          <a:xfrm>
            <a:off x="3621637" y="6116595"/>
            <a:ext cx="7589232" cy="435988"/>
          </a:xfrm>
          <a:prstGeom prst="rect">
            <a:avLst/>
          </a:prstGeom>
          <a:noFill/>
          <a:ln>
            <a:solidFill>
              <a:srgbClr val="FFFF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xmlns="" id="{37EEB45E-8D34-4786-8851-6D7B43CB1DEB}"/>
              </a:ext>
            </a:extLst>
          </p:cNvPr>
          <p:cNvSpPr txBox="1"/>
          <p:nvPr/>
        </p:nvSpPr>
        <p:spPr>
          <a:xfrm>
            <a:off x="3694922" y="6204859"/>
            <a:ext cx="74021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These Five (5) Are Different Machine Learning Techniques, in All Five Cases, the Machine Learning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xmlns="" id="{A39C1B70-61CE-4A33-BABE-C3459EE796A1}"/>
              </a:ext>
            </a:extLst>
          </p:cNvPr>
          <p:cNvSpPr/>
          <p:nvPr/>
        </p:nvSpPr>
        <p:spPr>
          <a:xfrm>
            <a:off x="4002833" y="4792554"/>
            <a:ext cx="251926" cy="272705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xmlns="" id="{1DD601C1-8B0B-4254-BB4B-DD687FF351C9}"/>
              </a:ext>
            </a:extLst>
          </p:cNvPr>
          <p:cNvSpPr/>
          <p:nvPr/>
        </p:nvSpPr>
        <p:spPr>
          <a:xfrm>
            <a:off x="5573487" y="4823654"/>
            <a:ext cx="251926" cy="272705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xmlns="" id="{61E2E822-42B6-4ADF-A054-09597AC2C650}"/>
              </a:ext>
            </a:extLst>
          </p:cNvPr>
          <p:cNvSpPr/>
          <p:nvPr/>
        </p:nvSpPr>
        <p:spPr>
          <a:xfrm>
            <a:off x="7170830" y="4817176"/>
            <a:ext cx="251926" cy="272705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xmlns="" id="{81D7B9B9-B593-4006-A641-8B4CF4B8E9E0}"/>
              </a:ext>
            </a:extLst>
          </p:cNvPr>
          <p:cNvSpPr/>
          <p:nvPr/>
        </p:nvSpPr>
        <p:spPr>
          <a:xfrm>
            <a:off x="8846255" y="4828239"/>
            <a:ext cx="251926" cy="272705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xmlns="" id="{4F757BC8-6984-40C4-8ECC-6774F533ACBA}"/>
              </a:ext>
            </a:extLst>
          </p:cNvPr>
          <p:cNvSpPr/>
          <p:nvPr/>
        </p:nvSpPr>
        <p:spPr>
          <a:xfrm>
            <a:off x="10362890" y="4793252"/>
            <a:ext cx="251926" cy="272705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362338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CE96520-0814-4AC9-90B2-8FF211D7AA96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C20ECFD-0CAC-4BDE-946A-596F5F5F1C65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So, How Do We Create Intelligence Artificially?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0370A785-5967-4239-A342-A670F1A9C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140A0BA-5F2F-4812-99D7-49594518B6F8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0906B53A-3EF6-48BE-BD49-1EAD6005EC4C}"/>
              </a:ext>
            </a:extLst>
          </p:cNvPr>
          <p:cNvSpPr/>
          <p:nvPr/>
        </p:nvSpPr>
        <p:spPr>
          <a:xfrm>
            <a:off x="569167" y="1481469"/>
            <a:ext cx="3606300" cy="8826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Supervised Machine Learning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Unsupervised Machine Learning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Reinforcement Learning 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DBE65F4F-1320-4E8F-BB32-A37A8EAED1F3}"/>
              </a:ext>
            </a:extLst>
          </p:cNvPr>
          <p:cNvSpPr/>
          <p:nvPr/>
        </p:nvSpPr>
        <p:spPr>
          <a:xfrm>
            <a:off x="569167" y="2487783"/>
            <a:ext cx="3606300" cy="9092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Deep Learning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E1C88B5E-3052-483F-8EFD-4FA954753BC3}"/>
              </a:ext>
            </a:extLst>
          </p:cNvPr>
          <p:cNvSpPr/>
          <p:nvPr/>
        </p:nvSpPr>
        <p:spPr>
          <a:xfrm>
            <a:off x="569167" y="3520731"/>
            <a:ext cx="3606300" cy="90545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Computer Vision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23CD0556-D1E3-461C-84CE-E852C0B18913}"/>
              </a:ext>
            </a:extLst>
          </p:cNvPr>
          <p:cNvSpPr/>
          <p:nvPr/>
        </p:nvSpPr>
        <p:spPr>
          <a:xfrm>
            <a:off x="569167" y="4506918"/>
            <a:ext cx="3606300" cy="8945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Natural Language Processing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CC586325-560C-42F7-AA8B-C2263F3442B5}"/>
              </a:ext>
            </a:extLst>
          </p:cNvPr>
          <p:cNvSpPr/>
          <p:nvPr/>
        </p:nvSpPr>
        <p:spPr>
          <a:xfrm>
            <a:off x="569167" y="5508829"/>
            <a:ext cx="3606300" cy="8945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Robotic Process Automation </a:t>
            </a:r>
          </a:p>
        </p:txBody>
      </p:sp>
      <p:sp>
        <p:nvSpPr>
          <p:cNvPr id="37" name="Right Brace 36">
            <a:extLst>
              <a:ext uri="{FF2B5EF4-FFF2-40B4-BE49-F238E27FC236}">
                <a16:creationId xmlns:a16="http://schemas.microsoft.com/office/drawing/2014/main" xmlns="" id="{CA64C8CF-5B2A-4D66-B497-637884923932}"/>
              </a:ext>
            </a:extLst>
          </p:cNvPr>
          <p:cNvSpPr/>
          <p:nvPr/>
        </p:nvSpPr>
        <p:spPr>
          <a:xfrm>
            <a:off x="4208106" y="1930257"/>
            <a:ext cx="839755" cy="4180114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xmlns="" id="{0D85263A-C98A-448B-81E3-BFD61878DA6E}"/>
              </a:ext>
            </a:extLst>
          </p:cNvPr>
          <p:cNvSpPr/>
          <p:nvPr/>
        </p:nvSpPr>
        <p:spPr>
          <a:xfrm>
            <a:off x="5131836" y="2337010"/>
            <a:ext cx="2671666" cy="2796388"/>
          </a:xfrm>
          <a:prstGeom prst="ellipse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Using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 Techniques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xmlns="" id="{562969F5-4C1C-42AE-A478-FFED2FC2E6B5}"/>
              </a:ext>
            </a:extLst>
          </p:cNvPr>
          <p:cNvSpPr/>
          <p:nvPr/>
        </p:nvSpPr>
        <p:spPr>
          <a:xfrm>
            <a:off x="8293376" y="2347114"/>
            <a:ext cx="2671666" cy="2796388"/>
          </a:xfrm>
          <a:prstGeom prst="ellipse">
            <a:avLst/>
          </a:prstGeom>
          <a:noFill/>
          <a:ln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sz="1800" b="1" dirty="0">
                <a:solidFill>
                  <a:srgbClr val="1DFF8E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Create Intelligence Artificially</a:t>
            </a:r>
            <a:endParaRPr lang="en-US" dirty="0">
              <a:solidFill>
                <a:srgbClr val="1DFF8E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Arrow: Striped Right 42">
            <a:extLst>
              <a:ext uri="{FF2B5EF4-FFF2-40B4-BE49-F238E27FC236}">
                <a16:creationId xmlns:a16="http://schemas.microsoft.com/office/drawing/2014/main" xmlns="" id="{0A71E7AD-BC6C-46F5-AB40-AEC9F5B48FDB}"/>
              </a:ext>
            </a:extLst>
          </p:cNvPr>
          <p:cNvSpPr/>
          <p:nvPr/>
        </p:nvSpPr>
        <p:spPr>
          <a:xfrm>
            <a:off x="7803502" y="3670692"/>
            <a:ext cx="426128" cy="352769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259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D752B9E-6907-4E51-A04B-874D0DFD2AEE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B67EBC0-8BE7-44D1-993E-298209D5CF94}"/>
              </a:ext>
            </a:extLst>
          </p:cNvPr>
          <p:cNvSpPr txBox="1"/>
          <p:nvPr/>
        </p:nvSpPr>
        <p:spPr>
          <a:xfrm>
            <a:off x="0" y="161448"/>
            <a:ext cx="1137229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AI Building Blocks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EDAC5C6-A779-4216-8EB9-C8A6B66C5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56EA138-79E3-4B89-A398-206714FD3846}"/>
              </a:ext>
            </a:extLst>
          </p:cNvPr>
          <p:cNvSpPr/>
          <p:nvPr/>
        </p:nvSpPr>
        <p:spPr>
          <a:xfrm>
            <a:off x="443888" y="1498052"/>
            <a:ext cx="1784407" cy="8826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Supervised Machine Learning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Unsupervised Machine Learning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Reinforcement Learning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6F7CD8E0-E067-4274-B166-885C51F3B7E8}"/>
              </a:ext>
            </a:extLst>
          </p:cNvPr>
          <p:cNvSpPr/>
          <p:nvPr/>
        </p:nvSpPr>
        <p:spPr>
          <a:xfrm>
            <a:off x="443887" y="2527862"/>
            <a:ext cx="1784407" cy="882654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54273A3-179F-44E5-9A40-06267B8AEA6C}"/>
              </a:ext>
            </a:extLst>
          </p:cNvPr>
          <p:cNvSpPr/>
          <p:nvPr/>
        </p:nvSpPr>
        <p:spPr>
          <a:xfrm>
            <a:off x="443886" y="3535532"/>
            <a:ext cx="1784407" cy="8826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9BD1F367-5D22-4A0A-8D00-51DEF29958FA}"/>
              </a:ext>
            </a:extLst>
          </p:cNvPr>
          <p:cNvSpPr/>
          <p:nvPr/>
        </p:nvSpPr>
        <p:spPr>
          <a:xfrm>
            <a:off x="443885" y="4543202"/>
            <a:ext cx="1784407" cy="882654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Natural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 Processing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5B3DE41E-1100-428D-933D-D563B5D873B7}"/>
              </a:ext>
            </a:extLst>
          </p:cNvPr>
          <p:cNvSpPr/>
          <p:nvPr/>
        </p:nvSpPr>
        <p:spPr>
          <a:xfrm>
            <a:off x="435006" y="5573012"/>
            <a:ext cx="1784407" cy="8826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Robotic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 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Automation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D848C205-72F3-45F1-9E24-627F427938AE}"/>
              </a:ext>
            </a:extLst>
          </p:cNvPr>
          <p:cNvSpPr/>
          <p:nvPr/>
        </p:nvSpPr>
        <p:spPr>
          <a:xfrm>
            <a:off x="2219413" y="1498052"/>
            <a:ext cx="2734327" cy="49576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4CAC23AB-0AFD-4A23-8A0B-7B1F7CB6CF79}"/>
              </a:ext>
            </a:extLst>
          </p:cNvPr>
          <p:cNvSpPr/>
          <p:nvPr/>
        </p:nvSpPr>
        <p:spPr>
          <a:xfrm>
            <a:off x="4953740" y="1498052"/>
            <a:ext cx="1784407" cy="8826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Problems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Data Sets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3D4F795E-C5DF-4056-A61A-7E80C365B45F}"/>
              </a:ext>
            </a:extLst>
          </p:cNvPr>
          <p:cNvSpPr/>
          <p:nvPr/>
        </p:nvSpPr>
        <p:spPr>
          <a:xfrm>
            <a:off x="4953738" y="2502456"/>
            <a:ext cx="1784407" cy="882654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 Problems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Complex Data Sets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467C5443-961A-417D-9396-B154B1F882DF}"/>
              </a:ext>
            </a:extLst>
          </p:cNvPr>
          <p:cNvSpPr/>
          <p:nvPr/>
        </p:nvSpPr>
        <p:spPr>
          <a:xfrm>
            <a:off x="4953738" y="3535532"/>
            <a:ext cx="1784407" cy="8826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Problems More Around Images, Videos, and Objects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677F496A-90E1-49C6-979D-6C19AE1F5D4A}"/>
              </a:ext>
            </a:extLst>
          </p:cNvPr>
          <p:cNvSpPr/>
          <p:nvPr/>
        </p:nvSpPr>
        <p:spPr>
          <a:xfrm>
            <a:off x="4953738" y="4543202"/>
            <a:ext cx="1784407" cy="882654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Problems More Around Language Both Spoken and Written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8C1F58E7-535B-45E5-AC57-6B2EDE594710}"/>
              </a:ext>
            </a:extLst>
          </p:cNvPr>
          <p:cNvSpPr/>
          <p:nvPr/>
        </p:nvSpPr>
        <p:spPr>
          <a:xfrm>
            <a:off x="4944858" y="5573012"/>
            <a:ext cx="1784407" cy="88265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Problems More Around Business Process-Oriented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95DEFA70-D1D0-47AE-8A93-4CF0BE97A03E}"/>
              </a:ext>
            </a:extLst>
          </p:cNvPr>
          <p:cNvSpPr/>
          <p:nvPr/>
        </p:nvSpPr>
        <p:spPr>
          <a:xfrm>
            <a:off x="6729265" y="1498052"/>
            <a:ext cx="1784407" cy="8826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</a:p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Predicting Students Grade, Learning Ability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66016AC9-D22C-446B-9EBB-A1F3DCAA306E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xmlns="" id="{2EF39BA3-B10F-4D06-AA7F-F8749513F08C}"/>
              </a:ext>
            </a:extLst>
          </p:cNvPr>
          <p:cNvSpPr/>
          <p:nvPr/>
        </p:nvSpPr>
        <p:spPr>
          <a:xfrm>
            <a:off x="2268243" y="2489644"/>
            <a:ext cx="2641104" cy="171837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D0050BE3-1EEA-4188-A088-23BABB3C5A21}"/>
              </a:ext>
            </a:extLst>
          </p:cNvPr>
          <p:cNvSpPr txBox="1"/>
          <p:nvPr/>
        </p:nvSpPr>
        <p:spPr>
          <a:xfrm>
            <a:off x="2354056" y="2681054"/>
            <a:ext cx="24576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All of Them Uses Statistical Data Analysis and Data Modeling Techniques to Develop an Algorithm to Solve Real-World Problems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A242B85E-EB48-482C-A855-A4E7835DBBED}"/>
              </a:ext>
            </a:extLst>
          </p:cNvPr>
          <p:cNvSpPr/>
          <p:nvPr/>
        </p:nvSpPr>
        <p:spPr>
          <a:xfrm>
            <a:off x="195309" y="1498052"/>
            <a:ext cx="390617" cy="43826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EFD9B4B9-6D2B-48C6-8365-AC9E51C07299}"/>
              </a:ext>
            </a:extLst>
          </p:cNvPr>
          <p:cNvSpPr/>
          <p:nvPr/>
        </p:nvSpPr>
        <p:spPr>
          <a:xfrm>
            <a:off x="179032" y="2396178"/>
            <a:ext cx="390617" cy="43826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E7ABA797-9D3A-4107-BAF9-DF71C9886030}"/>
              </a:ext>
            </a:extLst>
          </p:cNvPr>
          <p:cNvSpPr/>
          <p:nvPr/>
        </p:nvSpPr>
        <p:spPr>
          <a:xfrm>
            <a:off x="171632" y="3409711"/>
            <a:ext cx="390617" cy="43826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xmlns="" id="{4E068C6C-E652-4A8A-9552-70C27AC80072}"/>
              </a:ext>
            </a:extLst>
          </p:cNvPr>
          <p:cNvSpPr/>
          <p:nvPr/>
        </p:nvSpPr>
        <p:spPr>
          <a:xfrm>
            <a:off x="155356" y="4432125"/>
            <a:ext cx="390617" cy="43826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xmlns="" id="{DE278EC2-FB61-4F43-9F5E-00CC28EDB23A}"/>
              </a:ext>
            </a:extLst>
          </p:cNvPr>
          <p:cNvSpPr/>
          <p:nvPr/>
        </p:nvSpPr>
        <p:spPr>
          <a:xfrm>
            <a:off x="130202" y="5445658"/>
            <a:ext cx="390617" cy="43826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xmlns="" id="{6FD364D7-32FB-46CA-87DE-5FE20BD6D96B}"/>
              </a:ext>
            </a:extLst>
          </p:cNvPr>
          <p:cNvSpPr/>
          <p:nvPr/>
        </p:nvSpPr>
        <p:spPr>
          <a:xfrm>
            <a:off x="2244567" y="4399426"/>
            <a:ext cx="2641104" cy="1718372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9F106E34-2EB2-48E2-8F19-D9FF7A20BDCE}"/>
              </a:ext>
            </a:extLst>
          </p:cNvPr>
          <p:cNvSpPr txBox="1"/>
          <p:nvPr/>
        </p:nvSpPr>
        <p:spPr>
          <a:xfrm>
            <a:off x="2223855" y="4740676"/>
            <a:ext cx="27106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Ultimately, these techniques develop different types of algorithms. These algorithms are source code in our traditional software engineering.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7655C540-506D-471A-AF75-D090FDD9AE14}"/>
              </a:ext>
            </a:extLst>
          </p:cNvPr>
          <p:cNvSpPr/>
          <p:nvPr/>
        </p:nvSpPr>
        <p:spPr>
          <a:xfrm>
            <a:off x="6729264" y="2502456"/>
            <a:ext cx="1784407" cy="8826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</a:p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 Patient Length of Stay and Readmission Rate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1519B8B8-B2BB-4673-A694-8F28DAC850A4}"/>
              </a:ext>
            </a:extLst>
          </p:cNvPr>
          <p:cNvSpPr/>
          <p:nvPr/>
        </p:nvSpPr>
        <p:spPr>
          <a:xfrm>
            <a:off x="6729264" y="3536520"/>
            <a:ext cx="1784407" cy="8826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</a:p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Disease Diagnosis of Medical X-Ray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8D68ECB2-AFD0-4220-AB65-C9C5D6328F02}"/>
              </a:ext>
            </a:extLst>
          </p:cNvPr>
          <p:cNvSpPr/>
          <p:nvPr/>
        </p:nvSpPr>
        <p:spPr>
          <a:xfrm>
            <a:off x="6729263" y="4530278"/>
            <a:ext cx="1784407" cy="8826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</a:p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Conversation Based Customer Engagement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7F90A8EA-A25F-40D0-8711-CD50D16AD36A}"/>
              </a:ext>
            </a:extLst>
          </p:cNvPr>
          <p:cNvSpPr/>
          <p:nvPr/>
        </p:nvSpPr>
        <p:spPr>
          <a:xfrm>
            <a:off x="6729263" y="5577266"/>
            <a:ext cx="1784407" cy="88265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</a:p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Procure to Pay(PTP), Order to Cash(OTC)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1C8906EC-F384-4DB6-BF88-9B2629D7460F}"/>
              </a:ext>
            </a:extLst>
          </p:cNvPr>
          <p:cNvSpPr/>
          <p:nvPr/>
        </p:nvSpPr>
        <p:spPr>
          <a:xfrm>
            <a:off x="8504790" y="1498052"/>
            <a:ext cx="3491901" cy="88265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Model, We Teach the Machine to Learn the Pattern in a Structured and or Unstructured Simple Data Sets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A1D53496-B164-468A-B6CB-CF51D9E0A719}"/>
              </a:ext>
            </a:extLst>
          </p:cNvPr>
          <p:cNvSpPr/>
          <p:nvPr/>
        </p:nvSpPr>
        <p:spPr>
          <a:xfrm>
            <a:off x="8521067" y="2490897"/>
            <a:ext cx="3491901" cy="88265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Model, We Teach the Machine to Learn the Pattern in a Structured and or Unstructured Complex Data Sets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4B12893F-5BE6-4A8F-97BC-2AC3E052C15C}"/>
              </a:ext>
            </a:extLst>
          </p:cNvPr>
          <p:cNvSpPr/>
          <p:nvPr/>
        </p:nvSpPr>
        <p:spPr>
          <a:xfrm>
            <a:off x="8504789" y="3529585"/>
            <a:ext cx="3491901" cy="88265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Model, We Teach the Machine to Learn the Pattern in a Images, Videos, and Objects Data Sets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AEF285D7-A62F-4388-90B9-B2764EF2B341}"/>
              </a:ext>
            </a:extLst>
          </p:cNvPr>
          <p:cNvSpPr/>
          <p:nvPr/>
        </p:nvSpPr>
        <p:spPr>
          <a:xfrm>
            <a:off x="8513668" y="4517354"/>
            <a:ext cx="3491901" cy="88265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Model, We Teach the Machine to Learn the Pattern in a Language Data Sets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85351BC1-2D0A-4626-BA14-E4720DDE4FCB}"/>
              </a:ext>
            </a:extLst>
          </p:cNvPr>
          <p:cNvSpPr/>
          <p:nvPr/>
        </p:nvSpPr>
        <p:spPr>
          <a:xfrm>
            <a:off x="8504789" y="5573012"/>
            <a:ext cx="3491901" cy="88265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Model, We Teach the Machine to Learn the Pattern in a Processes Data Sets</a:t>
            </a:r>
          </a:p>
        </p:txBody>
      </p:sp>
    </p:spTree>
    <p:extLst>
      <p:ext uri="{BB962C8B-B14F-4D97-AF65-F5344CB8AC3E}">
        <p14:creationId xmlns:p14="http://schemas.microsoft.com/office/powerpoint/2010/main" val="1394550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A22B22B-D5CE-459B-9B45-D03648990541}"/>
              </a:ext>
            </a:extLst>
          </p:cNvPr>
          <p:cNvSpPr/>
          <p:nvPr/>
        </p:nvSpPr>
        <p:spPr>
          <a:xfrm>
            <a:off x="0" y="-44275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51FD71A-8AA5-4ED8-9E79-98E6ED23DE39}"/>
              </a:ext>
            </a:extLst>
          </p:cNvPr>
          <p:cNvSpPr txBox="1"/>
          <p:nvPr/>
        </p:nvSpPr>
        <p:spPr>
          <a:xfrm>
            <a:off x="-1" y="28281"/>
            <a:ext cx="1218016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Type of 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Artificial Intelligence </a:t>
            </a:r>
            <a:endParaRPr lang="en-US" sz="3200" b="1" dirty="0">
              <a:solidFill>
                <a:srgbClr val="00A45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358D45D-384E-4ACD-AD65-593FDC284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942BFB4-01BC-415E-8DFA-448732B6A942}"/>
              </a:ext>
            </a:extLst>
          </p:cNvPr>
          <p:cNvSpPr txBox="1"/>
          <p:nvPr/>
        </p:nvSpPr>
        <p:spPr>
          <a:xfrm>
            <a:off x="-2" y="2292844"/>
            <a:ext cx="12180163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AI a PROJECTION IN </a:t>
            </a:r>
            <a:r>
              <a:rPr lang="en-US" sz="4400" b="1" dirty="0">
                <a:solidFill>
                  <a:srgbClr val="D979C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2030+</a:t>
            </a:r>
            <a:endParaRPr lang="en-CA" sz="4400" dirty="0">
              <a:solidFill>
                <a:srgbClr val="D979C9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0B70BD3B-6A7F-4EDD-9F91-597D05792425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8" name="Arrow: Striped Right 7">
            <a:extLst>
              <a:ext uri="{FF2B5EF4-FFF2-40B4-BE49-F238E27FC236}">
                <a16:creationId xmlns:a16="http://schemas.microsoft.com/office/drawing/2014/main" xmlns="" id="{D6257F7C-9531-44B2-B7B6-A2F368BA2317}"/>
              </a:ext>
            </a:extLst>
          </p:cNvPr>
          <p:cNvSpPr/>
          <p:nvPr/>
        </p:nvSpPr>
        <p:spPr>
          <a:xfrm>
            <a:off x="3170830" y="3795716"/>
            <a:ext cx="6050507" cy="1537648"/>
          </a:xfrm>
          <a:prstGeom prst="stripedRightArrow">
            <a:avLst/>
          </a:prstGeom>
          <a:solidFill>
            <a:srgbClr val="CB4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Industry focus and approach in developing AI </a:t>
            </a:r>
          </a:p>
        </p:txBody>
      </p:sp>
    </p:spTree>
    <p:extLst>
      <p:ext uri="{BB962C8B-B14F-4D97-AF65-F5344CB8AC3E}">
        <p14:creationId xmlns:p14="http://schemas.microsoft.com/office/powerpoint/2010/main" val="30178563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Arrow: Striped Right 27">
            <a:extLst>
              <a:ext uri="{FF2B5EF4-FFF2-40B4-BE49-F238E27FC236}">
                <a16:creationId xmlns:a16="http://schemas.microsoft.com/office/drawing/2014/main" xmlns="" id="{8FFCAB53-1474-436A-BD41-8F9512448F5C}"/>
              </a:ext>
            </a:extLst>
          </p:cNvPr>
          <p:cNvSpPr/>
          <p:nvPr/>
        </p:nvSpPr>
        <p:spPr>
          <a:xfrm rot="5400000">
            <a:off x="6053492" y="3288287"/>
            <a:ext cx="5171920" cy="573720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Arrow: Striped Right 26">
            <a:extLst>
              <a:ext uri="{FF2B5EF4-FFF2-40B4-BE49-F238E27FC236}">
                <a16:creationId xmlns:a16="http://schemas.microsoft.com/office/drawing/2014/main" xmlns="" id="{F7AE4047-8C4A-4254-9F38-2EAAF1CA6C12}"/>
              </a:ext>
            </a:extLst>
          </p:cNvPr>
          <p:cNvSpPr/>
          <p:nvPr/>
        </p:nvSpPr>
        <p:spPr>
          <a:xfrm rot="5400000">
            <a:off x="3284950" y="3288287"/>
            <a:ext cx="5171921" cy="573720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Arrow: Striped Right 25">
            <a:extLst>
              <a:ext uri="{FF2B5EF4-FFF2-40B4-BE49-F238E27FC236}">
                <a16:creationId xmlns:a16="http://schemas.microsoft.com/office/drawing/2014/main" xmlns="" id="{F120442D-4F3B-4394-9DE8-4B2020E3E487}"/>
              </a:ext>
            </a:extLst>
          </p:cNvPr>
          <p:cNvSpPr/>
          <p:nvPr/>
        </p:nvSpPr>
        <p:spPr>
          <a:xfrm rot="5400000">
            <a:off x="679729" y="3266767"/>
            <a:ext cx="5171921" cy="573720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23D03C7-261B-464B-A67A-61FD0C841ABB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EB6E509-1532-4997-83AB-0826588AE043}"/>
              </a:ext>
            </a:extLst>
          </p:cNvPr>
          <p:cNvSpPr txBox="1"/>
          <p:nvPr/>
        </p:nvSpPr>
        <p:spPr>
          <a:xfrm>
            <a:off x="-1" y="28281"/>
            <a:ext cx="1218016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Type of </a:t>
            </a:r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Artificial Intelligence </a:t>
            </a:r>
            <a:endParaRPr lang="en-US" sz="3200" b="1" dirty="0">
              <a:solidFill>
                <a:srgbClr val="00A452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7C3DEBF-147C-4742-9E62-5B5B6347B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48230AA-0F8F-456C-AAA7-44D7D6B4F08A}"/>
              </a:ext>
            </a:extLst>
          </p:cNvPr>
          <p:cNvSpPr txBox="1"/>
          <p:nvPr/>
        </p:nvSpPr>
        <p:spPr>
          <a:xfrm>
            <a:off x="1" y="6642588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xmlns="" id="{0746C83D-C705-42C7-B94B-9A1D2FDC1C57}"/>
              </a:ext>
            </a:extLst>
          </p:cNvPr>
          <p:cNvSpPr/>
          <p:nvPr/>
        </p:nvSpPr>
        <p:spPr>
          <a:xfrm>
            <a:off x="2032986" y="1221721"/>
            <a:ext cx="2459115" cy="710213"/>
          </a:xfrm>
          <a:prstGeom prst="roundRect">
            <a:avLst/>
          </a:prstGeom>
          <a:solidFill>
            <a:srgbClr val="CB4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Narrow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xmlns="" id="{9B7EB762-B35A-4263-B0C6-861F233B58D0}"/>
              </a:ext>
            </a:extLst>
          </p:cNvPr>
          <p:cNvSpPr/>
          <p:nvPr/>
        </p:nvSpPr>
        <p:spPr>
          <a:xfrm>
            <a:off x="4644501" y="1230598"/>
            <a:ext cx="2459115" cy="710213"/>
          </a:xfrm>
          <a:prstGeom prst="roundRect">
            <a:avLst/>
          </a:prstGeom>
          <a:solidFill>
            <a:srgbClr val="CB4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General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xmlns="" id="{2A4714B1-AE9A-4303-92C3-F87353D650AC}"/>
              </a:ext>
            </a:extLst>
          </p:cNvPr>
          <p:cNvSpPr/>
          <p:nvPr/>
        </p:nvSpPr>
        <p:spPr>
          <a:xfrm>
            <a:off x="7256016" y="1230597"/>
            <a:ext cx="2459115" cy="710213"/>
          </a:xfrm>
          <a:prstGeom prst="roundRect">
            <a:avLst/>
          </a:prstGeom>
          <a:solidFill>
            <a:srgbClr val="CB4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 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xmlns="" id="{D430F583-394E-4CDE-82EE-A9DFB65330C6}"/>
              </a:ext>
            </a:extLst>
          </p:cNvPr>
          <p:cNvSpPr/>
          <p:nvPr/>
        </p:nvSpPr>
        <p:spPr>
          <a:xfrm>
            <a:off x="2032986" y="1923058"/>
            <a:ext cx="2459115" cy="71021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Intelligence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905C879D-268F-493A-BE2A-6DA95DF622FD}"/>
              </a:ext>
            </a:extLst>
          </p:cNvPr>
          <p:cNvSpPr/>
          <p:nvPr/>
        </p:nvSpPr>
        <p:spPr>
          <a:xfrm>
            <a:off x="4644501" y="1931935"/>
            <a:ext cx="2459115" cy="71021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Intelligence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xmlns="" id="{4D0AB8DB-8D5D-4348-84CB-590B607C919F}"/>
              </a:ext>
            </a:extLst>
          </p:cNvPr>
          <p:cNvSpPr/>
          <p:nvPr/>
        </p:nvSpPr>
        <p:spPr>
          <a:xfrm>
            <a:off x="7256016" y="1931934"/>
            <a:ext cx="2459115" cy="71021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Intelligence</a:t>
            </a: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577468EE-CAFB-4BDB-9E0E-BFA51A937487}"/>
              </a:ext>
            </a:extLst>
          </p:cNvPr>
          <p:cNvSpPr/>
          <p:nvPr/>
        </p:nvSpPr>
        <p:spPr>
          <a:xfrm>
            <a:off x="2032986" y="2922838"/>
            <a:ext cx="2459115" cy="14616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Trained to Perform Only a Particular Task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1ADDA657-ADAD-4B94-BD59-B48E83CB15A6}"/>
              </a:ext>
            </a:extLst>
          </p:cNvPr>
          <p:cNvSpPr/>
          <p:nvPr/>
        </p:nvSpPr>
        <p:spPr>
          <a:xfrm>
            <a:off x="4644501" y="2918312"/>
            <a:ext cx="2459115" cy="14616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Trained to Perform Sequence of Task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7C4821CF-E046-4B1B-920C-9E8EB630ADCE}"/>
              </a:ext>
            </a:extLst>
          </p:cNvPr>
          <p:cNvSpPr/>
          <p:nvPr/>
        </p:nvSpPr>
        <p:spPr>
          <a:xfrm>
            <a:off x="7256016" y="2916595"/>
            <a:ext cx="2459115" cy="14616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Perform Tasks Without Even Training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09C2428A-0B69-4076-9877-D2948F283871}"/>
              </a:ext>
            </a:extLst>
          </p:cNvPr>
          <p:cNvSpPr/>
          <p:nvPr/>
        </p:nvSpPr>
        <p:spPr>
          <a:xfrm>
            <a:off x="2032985" y="4388150"/>
            <a:ext cx="2459115" cy="9039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Ex: Autonomous Car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377B8F67-C4DC-4FBC-A989-238BEA3BE7DD}"/>
              </a:ext>
            </a:extLst>
          </p:cNvPr>
          <p:cNvSpPr/>
          <p:nvPr/>
        </p:nvSpPr>
        <p:spPr>
          <a:xfrm>
            <a:off x="4644501" y="4363457"/>
            <a:ext cx="2459115" cy="9039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Ex: Stock, Inventory &amp; Order Tracking and Management?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02458984-69BA-4F7D-9FFB-552A7FD72E06}"/>
              </a:ext>
            </a:extLst>
          </p:cNvPr>
          <p:cNvSpPr/>
          <p:nvPr/>
        </p:nvSpPr>
        <p:spPr>
          <a:xfrm>
            <a:off x="7256016" y="4378277"/>
            <a:ext cx="2459115" cy="9039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bg2">
                    <a:lumMod val="1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xmlns="" id="{9B87FF0A-6B48-4199-852A-0243B48E28EC}"/>
              </a:ext>
            </a:extLst>
          </p:cNvPr>
          <p:cNvSpPr/>
          <p:nvPr/>
        </p:nvSpPr>
        <p:spPr>
          <a:xfrm>
            <a:off x="8173375" y="5629123"/>
            <a:ext cx="1003177" cy="832827"/>
          </a:xfrm>
          <a:prstGeom prst="hexagon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xmlns="" id="{3B52ECFB-60AA-4C40-9591-89D8098E80DF}"/>
              </a:ext>
            </a:extLst>
          </p:cNvPr>
          <p:cNvSpPr/>
          <p:nvPr/>
        </p:nvSpPr>
        <p:spPr>
          <a:xfrm>
            <a:off x="2789063" y="5683207"/>
            <a:ext cx="1003177" cy="832827"/>
          </a:xfrm>
          <a:prstGeom prst="hexagon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Hexagon 30">
            <a:extLst>
              <a:ext uri="{FF2B5EF4-FFF2-40B4-BE49-F238E27FC236}">
                <a16:creationId xmlns:a16="http://schemas.microsoft.com/office/drawing/2014/main" xmlns="" id="{3C93A893-6EBC-4004-82D4-3DD9ED4AF547}"/>
              </a:ext>
            </a:extLst>
          </p:cNvPr>
          <p:cNvSpPr/>
          <p:nvPr/>
        </p:nvSpPr>
        <p:spPr>
          <a:xfrm>
            <a:off x="5388557" y="5714183"/>
            <a:ext cx="1003177" cy="832827"/>
          </a:xfrm>
          <a:prstGeom prst="hexagon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03C78F8D-6B03-4FF5-8C92-ED56AFA7605F}"/>
              </a:ext>
            </a:extLst>
          </p:cNvPr>
          <p:cNvSpPr txBox="1"/>
          <p:nvPr/>
        </p:nvSpPr>
        <p:spPr>
          <a:xfrm>
            <a:off x="2898929" y="6039810"/>
            <a:ext cx="813411" cy="276999"/>
          </a:xfrm>
          <a:prstGeom prst="rect">
            <a:avLst/>
          </a:prstGeom>
          <a:solidFill>
            <a:srgbClr val="D979C9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Current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C344DB1C-09E8-46BB-B387-3E2C17A3E9F8}"/>
              </a:ext>
            </a:extLst>
          </p:cNvPr>
          <p:cNvSpPr txBox="1"/>
          <p:nvPr/>
        </p:nvSpPr>
        <p:spPr>
          <a:xfrm>
            <a:off x="5500593" y="6032377"/>
            <a:ext cx="813411" cy="276999"/>
          </a:xfrm>
          <a:prstGeom prst="rect">
            <a:avLst/>
          </a:prstGeom>
          <a:solidFill>
            <a:srgbClr val="D979C9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03B3C3BB-0AB8-489E-BC45-9AD9C08E5CB9}"/>
              </a:ext>
            </a:extLst>
          </p:cNvPr>
          <p:cNvSpPr txBox="1"/>
          <p:nvPr/>
        </p:nvSpPr>
        <p:spPr>
          <a:xfrm>
            <a:off x="8337982" y="5960732"/>
            <a:ext cx="813411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Feature </a:t>
            </a:r>
          </a:p>
        </p:txBody>
      </p:sp>
    </p:spTree>
    <p:extLst>
      <p:ext uri="{BB962C8B-B14F-4D97-AF65-F5344CB8AC3E}">
        <p14:creationId xmlns:p14="http://schemas.microsoft.com/office/powerpoint/2010/main" val="8935413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FB480D5-EB2D-43B7-9370-64FBA7D9A118}"/>
              </a:ext>
            </a:extLst>
          </p:cNvPr>
          <p:cNvSpPr/>
          <p:nvPr/>
        </p:nvSpPr>
        <p:spPr>
          <a:xfrm>
            <a:off x="0" y="15237"/>
            <a:ext cx="12250485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PROJECTION IN </a:t>
            </a:r>
            <a:r>
              <a:rPr lang="en-US" sz="3600" b="1" dirty="0">
                <a:solidFill>
                  <a:srgbClr val="00CC9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2030+</a:t>
            </a:r>
            <a:endParaRPr lang="en-CA" sz="3600" dirty="0">
              <a:solidFill>
                <a:srgbClr val="00CC99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358B630F-59DE-4C0C-A968-AD4325BFC2CB}"/>
              </a:ext>
            </a:extLst>
          </p:cNvPr>
          <p:cNvSpPr/>
          <p:nvPr/>
        </p:nvSpPr>
        <p:spPr>
          <a:xfrm>
            <a:off x="465902" y="3457317"/>
            <a:ext cx="3775171" cy="51380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CA" sz="2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Narrow Intelligence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697647B8-2AC4-4DC4-8D70-D97E47283B96}"/>
              </a:ext>
            </a:extLst>
          </p:cNvPr>
          <p:cNvSpPr/>
          <p:nvPr/>
        </p:nvSpPr>
        <p:spPr>
          <a:xfrm>
            <a:off x="465903" y="4158550"/>
            <a:ext cx="5307880" cy="513805"/>
          </a:xfrm>
          <a:prstGeom prst="rect">
            <a:avLst/>
          </a:prstGeom>
          <a:solidFill>
            <a:srgbClr val="3A75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CA" sz="2200" dirty="0">
                <a:latin typeface="Segoe UI" panose="020B0502040204020203" pitchFamily="34" charset="0"/>
                <a:cs typeface="Segoe UI" panose="020B0502040204020203" pitchFamily="34" charset="0"/>
              </a:rPr>
              <a:t>General Intelligence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A2BB2596-3CED-47EC-9F8B-5EB79BFD01E2}"/>
              </a:ext>
            </a:extLst>
          </p:cNvPr>
          <p:cNvSpPr/>
          <p:nvPr/>
        </p:nvSpPr>
        <p:spPr>
          <a:xfrm>
            <a:off x="465903" y="4915996"/>
            <a:ext cx="5748378" cy="513805"/>
          </a:xfrm>
          <a:prstGeom prst="rect">
            <a:avLst/>
          </a:prstGeom>
          <a:solidFill>
            <a:srgbClr val="A6C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CA" sz="2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 Intelligence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906AD372-B6EE-4ABE-B8A2-A4F70DF8244F}"/>
              </a:ext>
            </a:extLst>
          </p:cNvPr>
          <p:cNvSpPr/>
          <p:nvPr/>
        </p:nvSpPr>
        <p:spPr>
          <a:xfrm>
            <a:off x="1924592" y="2412293"/>
            <a:ext cx="45719" cy="377079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CC523E1-E6BF-41CD-8EE0-343B73090EF1}"/>
              </a:ext>
            </a:extLst>
          </p:cNvPr>
          <p:cNvSpPr/>
          <p:nvPr/>
        </p:nvSpPr>
        <p:spPr>
          <a:xfrm flipH="1">
            <a:off x="3838302" y="2527677"/>
            <a:ext cx="45719" cy="36554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xmlns="" id="{3E41E78F-8888-4D1D-A083-FF9903191FEF}"/>
              </a:ext>
            </a:extLst>
          </p:cNvPr>
          <p:cNvSpPr/>
          <p:nvPr/>
        </p:nvSpPr>
        <p:spPr>
          <a:xfrm>
            <a:off x="1436906" y="1796112"/>
            <a:ext cx="1077687" cy="112122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2020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7AD2EE0B-5C79-497F-8C2D-AC8D011377AC}"/>
              </a:ext>
            </a:extLst>
          </p:cNvPr>
          <p:cNvSpPr/>
          <p:nvPr/>
        </p:nvSpPr>
        <p:spPr>
          <a:xfrm>
            <a:off x="3390893" y="1796112"/>
            <a:ext cx="1077687" cy="112122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2025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C3B3C009-FEB2-4F59-9A36-2977D684D95F}"/>
              </a:ext>
            </a:extLst>
          </p:cNvPr>
          <p:cNvSpPr/>
          <p:nvPr/>
        </p:nvSpPr>
        <p:spPr>
          <a:xfrm flipH="1">
            <a:off x="5747656" y="2375147"/>
            <a:ext cx="45719" cy="380794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78199031-CC00-42FF-B8A0-581C5F26731D}"/>
              </a:ext>
            </a:extLst>
          </p:cNvPr>
          <p:cNvSpPr/>
          <p:nvPr/>
        </p:nvSpPr>
        <p:spPr>
          <a:xfrm>
            <a:off x="5261062" y="1796112"/>
            <a:ext cx="1077687" cy="112122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2030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F39435C0-4500-4CD4-BEA7-C4760D10D092}"/>
              </a:ext>
            </a:extLst>
          </p:cNvPr>
          <p:cNvSpPr/>
          <p:nvPr/>
        </p:nvSpPr>
        <p:spPr>
          <a:xfrm>
            <a:off x="7134197" y="615755"/>
            <a:ext cx="4223658" cy="646331"/>
          </a:xfrm>
          <a:prstGeom prst="rect">
            <a:avLst/>
          </a:prstGeom>
          <a:solidFill>
            <a:srgbClr val="CB4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latin typeface="Segoe UI" panose="020B0502040204020203" pitchFamily="34" charset="0"/>
                <a:cs typeface="Segoe UI" panose="020B0502040204020203" pitchFamily="34" charset="0"/>
              </a:rPr>
              <a:t>A PROJECTION IN 2030+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2F15755F-FB30-4202-A3E9-994D4CAA4C49}"/>
              </a:ext>
            </a:extLst>
          </p:cNvPr>
          <p:cNvSpPr/>
          <p:nvPr/>
        </p:nvSpPr>
        <p:spPr>
          <a:xfrm>
            <a:off x="7138554" y="1298706"/>
            <a:ext cx="4223658" cy="47287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516BF19B-BE45-4EF5-B780-92C11B850B45}"/>
              </a:ext>
            </a:extLst>
          </p:cNvPr>
          <p:cNvSpPr txBox="1"/>
          <p:nvPr/>
        </p:nvSpPr>
        <p:spPr>
          <a:xfrm>
            <a:off x="7134197" y="1314630"/>
            <a:ext cx="4223658" cy="4770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1600" dirty="0">
                <a:latin typeface="Segoe UI" panose="020B0502040204020203" pitchFamily="34" charset="0"/>
                <a:cs typeface="Segoe UI" panose="020B0502040204020203" pitchFamily="34" charset="0"/>
              </a:rPr>
              <a:t>Narrow intelligence may not be a main focus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CA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1600" dirty="0">
                <a:latin typeface="Segoe UI" panose="020B0502040204020203" pitchFamily="34" charset="0"/>
                <a:cs typeface="Segoe UI" panose="020B0502040204020203" pitchFamily="34" charset="0"/>
              </a:rPr>
              <a:t>More focus on general intelligence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CA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1600" dirty="0">
                <a:latin typeface="Segoe UI" panose="020B0502040204020203" pitchFamily="34" charset="0"/>
                <a:cs typeface="Segoe UI" panose="020B0502040204020203" pitchFamily="34" charset="0"/>
              </a:rPr>
              <a:t>Enterprise adoption of AI will significant increase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CA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CA" sz="1600" dirty="0">
                <a:latin typeface="Segoe UI" panose="020B0502040204020203" pitchFamily="34" charset="0"/>
                <a:cs typeface="Segoe UI" panose="020B0502040204020203" pitchFamily="34" charset="0"/>
              </a:rPr>
              <a:t>Redefined business processes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CA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CA" sz="1600" dirty="0">
                <a:latin typeface="Segoe UI" panose="020B0502040204020203" pitchFamily="34" charset="0"/>
                <a:cs typeface="Segoe UI" panose="020B0502040204020203" pitchFamily="34" charset="0"/>
              </a:rPr>
              <a:t> AI enabled products and services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CA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CA" sz="1600" dirty="0">
                <a:latin typeface="Segoe UI" panose="020B0502040204020203" pitchFamily="34" charset="0"/>
                <a:cs typeface="Segoe UI" panose="020B0502040204020203" pitchFamily="34" charset="0"/>
              </a:rPr>
              <a:t>AI enabled Robot (not general robot) to optimize and improve human intelligence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CA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CA" sz="1600" dirty="0">
                <a:latin typeface="Segoe UI" panose="020B0502040204020203" pitchFamily="34" charset="0"/>
                <a:cs typeface="Segoe UI" panose="020B0502040204020203" pitchFamily="34" charset="0"/>
              </a:rPr>
              <a:t>Workforce reduction and new role creation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CA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902FC009-EB02-4786-893D-D59971476B3E}"/>
              </a:ext>
            </a:extLst>
          </p:cNvPr>
          <p:cNvSpPr/>
          <p:nvPr/>
        </p:nvSpPr>
        <p:spPr>
          <a:xfrm>
            <a:off x="465903" y="5956663"/>
            <a:ext cx="10900665" cy="22642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A078B581-1E7E-4C04-926B-450D637BDD94}"/>
              </a:ext>
            </a:extLst>
          </p:cNvPr>
          <p:cNvSpPr/>
          <p:nvPr/>
        </p:nvSpPr>
        <p:spPr>
          <a:xfrm>
            <a:off x="465904" y="6196152"/>
            <a:ext cx="10891952" cy="447500"/>
          </a:xfrm>
          <a:prstGeom prst="rect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400" dirty="0">
                <a:latin typeface="Segoe UI" panose="020B0502040204020203" pitchFamily="34" charset="0"/>
                <a:cs typeface="Segoe UI" panose="020B0502040204020203" pitchFamily="34" charset="0"/>
              </a:rPr>
              <a:t>Source  :  Several Research Papers, Market Studies and Industry Predictions 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93423FD3-FFEE-430A-AF69-F630031DB8F8}"/>
              </a:ext>
            </a:extLst>
          </p:cNvPr>
          <p:cNvSpPr/>
          <p:nvPr/>
        </p:nvSpPr>
        <p:spPr>
          <a:xfrm>
            <a:off x="4241073" y="4284618"/>
            <a:ext cx="1347654" cy="252616"/>
          </a:xfrm>
          <a:prstGeom prst="rect">
            <a:avLst/>
          </a:prstGeom>
          <a:noFill/>
          <a:ln>
            <a:solidFill>
              <a:srgbClr val="E669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Business Adoption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48A4B990-56B8-4195-9543-6AA860EC5828}"/>
              </a:ext>
            </a:extLst>
          </p:cNvPr>
          <p:cNvSpPr/>
          <p:nvPr/>
        </p:nvSpPr>
        <p:spPr>
          <a:xfrm>
            <a:off x="2651761" y="3174272"/>
            <a:ext cx="1556658" cy="252616"/>
          </a:xfrm>
          <a:prstGeom prst="rect">
            <a:avLst/>
          </a:prstGeom>
          <a:noFill/>
          <a:ln>
            <a:solidFill>
              <a:srgbClr val="E669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Business Adoption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BF842DAD-30E4-4886-B8CA-36E304D637DC}"/>
              </a:ext>
            </a:extLst>
          </p:cNvPr>
          <p:cNvSpPr/>
          <p:nvPr/>
        </p:nvSpPr>
        <p:spPr>
          <a:xfrm>
            <a:off x="5224843" y="5430144"/>
            <a:ext cx="1556658" cy="252616"/>
          </a:xfrm>
          <a:prstGeom prst="rect">
            <a:avLst/>
          </a:prstGeom>
          <a:noFill/>
          <a:ln>
            <a:solidFill>
              <a:srgbClr val="E669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Business Adoption</a:t>
            </a:r>
          </a:p>
        </p:txBody>
      </p: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xmlns="" id="{1F49BD56-2BBC-4B38-B9DC-B0751B940D3C}"/>
              </a:ext>
            </a:extLst>
          </p:cNvPr>
          <p:cNvCxnSpPr>
            <a:cxnSpLocks/>
          </p:cNvCxnSpPr>
          <p:nvPr/>
        </p:nvCxnSpPr>
        <p:spPr>
          <a:xfrm>
            <a:off x="4208419" y="3274453"/>
            <a:ext cx="714104" cy="914183"/>
          </a:xfrm>
          <a:prstGeom prst="bentConnector2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xmlns="" id="{7B9F5586-A864-46B7-8CC4-550E72508982}"/>
              </a:ext>
            </a:extLst>
          </p:cNvPr>
          <p:cNvCxnSpPr>
            <a:cxnSpLocks/>
          </p:cNvCxnSpPr>
          <p:nvPr/>
        </p:nvCxnSpPr>
        <p:spPr>
          <a:xfrm>
            <a:off x="5585463" y="4385372"/>
            <a:ext cx="714104" cy="914183"/>
          </a:xfrm>
          <a:prstGeom prst="bentConnector2">
            <a:avLst/>
          </a:prstGeom>
          <a:ln>
            <a:noFill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69603B69-F645-4CB7-8AAF-16503C7FE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306973" y="2743184"/>
            <a:ext cx="1128608" cy="641445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E75A647-2E1A-4257-B63C-20B1957B1F04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</p:spTree>
    <p:extLst>
      <p:ext uri="{BB962C8B-B14F-4D97-AF65-F5344CB8AC3E}">
        <p14:creationId xmlns:p14="http://schemas.microsoft.com/office/powerpoint/2010/main" val="37460186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6228ABD-D3CF-4C82-8965-B33CB1DC5FFA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4495444-C43F-4882-BFE4-0D0DF54F43AD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How Do We Create Intelligence Artificially?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C0D7C6ED-F36E-4DDC-B1B2-83711DC15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DE8409D-F668-415D-B4E6-265426DC4A9D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B89B4839-F58A-4AF3-B942-AD4EAC998E62}"/>
              </a:ext>
            </a:extLst>
          </p:cNvPr>
          <p:cNvSpPr txBox="1"/>
          <p:nvPr/>
        </p:nvSpPr>
        <p:spPr>
          <a:xfrm>
            <a:off x="0" y="2288500"/>
            <a:ext cx="1219200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What Is </a:t>
            </a:r>
            <a:r>
              <a:rPr lang="en-US" sz="4400" b="1" dirty="0">
                <a:solidFill>
                  <a:srgbClr val="D979C9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Machine Learning?</a:t>
            </a:r>
          </a:p>
        </p:txBody>
      </p:sp>
      <p:sp>
        <p:nvSpPr>
          <p:cNvPr id="3" name="Arrow: Striped Right 2">
            <a:extLst>
              <a:ext uri="{FF2B5EF4-FFF2-40B4-BE49-F238E27FC236}">
                <a16:creationId xmlns:a16="http://schemas.microsoft.com/office/drawing/2014/main" xmlns="" id="{4C17CD95-80B2-47C5-BD9C-8BEB6785863A}"/>
              </a:ext>
            </a:extLst>
          </p:cNvPr>
          <p:cNvSpPr/>
          <p:nvPr/>
        </p:nvSpPr>
        <p:spPr>
          <a:xfrm>
            <a:off x="4353636" y="3466531"/>
            <a:ext cx="3566614" cy="1537648"/>
          </a:xfrm>
          <a:prstGeom prst="stripedRightArrow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Fundamentals</a:t>
            </a:r>
          </a:p>
        </p:txBody>
      </p:sp>
    </p:spTree>
    <p:extLst>
      <p:ext uri="{BB962C8B-B14F-4D97-AF65-F5344CB8AC3E}">
        <p14:creationId xmlns:p14="http://schemas.microsoft.com/office/powerpoint/2010/main" val="2626026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140FAE6-E7CF-3071-A062-7D71606324C5}"/>
              </a:ext>
            </a:extLst>
          </p:cNvPr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Performing a knowledge assessment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500A3B6-5AB9-3779-ADE3-D57326D15F5A}"/>
              </a:ext>
            </a:extLst>
          </p:cNvPr>
          <p:cNvSpPr txBox="1"/>
          <p:nvPr/>
        </p:nvSpPr>
        <p:spPr>
          <a:xfrm>
            <a:off x="65314" y="970384"/>
            <a:ext cx="1205515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This is not a test to determine who is doing well or to assess your skills and knowledge. Furthermore, all answers are welcome, there is no right or wrong answer.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A7B5B0CF-6475-B4FC-43D9-CC2A01F4EC30}"/>
              </a:ext>
            </a:extLst>
          </p:cNvPr>
          <p:cNvSpPr/>
          <p:nvPr/>
        </p:nvSpPr>
        <p:spPr>
          <a:xfrm>
            <a:off x="811763" y="3088433"/>
            <a:ext cx="1147666" cy="718457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#1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4B47F8E-1158-9F99-A72F-2239A12B6B7A}"/>
              </a:ext>
            </a:extLst>
          </p:cNvPr>
          <p:cNvSpPr/>
          <p:nvPr/>
        </p:nvSpPr>
        <p:spPr>
          <a:xfrm>
            <a:off x="811763" y="3959290"/>
            <a:ext cx="1147666" cy="718457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#2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B2D2CD6F-4E14-1480-1534-33830A458ED5}"/>
              </a:ext>
            </a:extLst>
          </p:cNvPr>
          <p:cNvSpPr/>
          <p:nvPr/>
        </p:nvSpPr>
        <p:spPr>
          <a:xfrm>
            <a:off x="811763" y="4830147"/>
            <a:ext cx="1147666" cy="718457"/>
          </a:xfrm>
          <a:prstGeom prst="rect">
            <a:avLst/>
          </a:prstGeom>
          <a:solidFill>
            <a:schemeClr val="accent6">
              <a:lumMod val="75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#3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13CBA1C4-A795-B1DF-A2A6-6EA8AD3DADCA}"/>
              </a:ext>
            </a:extLst>
          </p:cNvPr>
          <p:cNvSpPr/>
          <p:nvPr/>
        </p:nvSpPr>
        <p:spPr>
          <a:xfrm>
            <a:off x="2037182" y="3088433"/>
            <a:ext cx="9486123" cy="7184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your opinion, what is artificial intelligence?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F93333B7-A363-E329-3C47-F8002C7748B9}"/>
              </a:ext>
            </a:extLst>
          </p:cNvPr>
          <p:cNvSpPr/>
          <p:nvPr/>
        </p:nvSpPr>
        <p:spPr>
          <a:xfrm>
            <a:off x="2037182" y="3959290"/>
            <a:ext cx="9486123" cy="7184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machine learning?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59AB1102-F3A3-0AFC-F9DB-E3F852E6E462}"/>
              </a:ext>
            </a:extLst>
          </p:cNvPr>
          <p:cNvSpPr/>
          <p:nvPr/>
        </p:nvSpPr>
        <p:spPr>
          <a:xfrm>
            <a:off x="2037182" y="4830147"/>
            <a:ext cx="9486123" cy="7184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Define Data Science </a:t>
            </a:r>
          </a:p>
        </p:txBody>
      </p:sp>
    </p:spTree>
    <p:extLst>
      <p:ext uri="{BB962C8B-B14F-4D97-AF65-F5344CB8AC3E}">
        <p14:creationId xmlns:p14="http://schemas.microsoft.com/office/powerpoint/2010/main" val="4074944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08A5B08C-499C-454A-8FD5-20A9D182DF6A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15F7914D-A5B4-4122-A2FB-6C3F999F3382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What Is Machine Learning?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73D574DD-B7A5-4CDE-80E2-CB9C0A2F4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8CC8611C-EB50-44F3-BD0B-3A63E139C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2" y="1049026"/>
            <a:ext cx="3539580" cy="334920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AD0A4CC-8A85-4C09-8CA2-5E1EFA3E6446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A2C3F83-DBE3-481A-8234-AD3C58059042}"/>
              </a:ext>
            </a:extLst>
          </p:cNvPr>
          <p:cNvSpPr/>
          <p:nvPr/>
        </p:nvSpPr>
        <p:spPr>
          <a:xfrm>
            <a:off x="3937517" y="2327081"/>
            <a:ext cx="1950098" cy="896645"/>
          </a:xfrm>
          <a:prstGeom prst="rect">
            <a:avLst/>
          </a:prstGeom>
          <a:solidFill>
            <a:schemeClr val="bg1"/>
          </a:solidFill>
          <a:ln>
            <a:solidFill>
              <a:srgbClr val="C60C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Teach Students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C62C02CF-0F15-4378-B2CF-BFF5619BB94B}"/>
              </a:ext>
            </a:extLst>
          </p:cNvPr>
          <p:cNvSpPr/>
          <p:nvPr/>
        </p:nvSpPr>
        <p:spPr>
          <a:xfrm>
            <a:off x="6608044" y="2327081"/>
            <a:ext cx="1950098" cy="896645"/>
          </a:xfrm>
          <a:prstGeom prst="rect">
            <a:avLst/>
          </a:prstGeom>
          <a:solidFill>
            <a:schemeClr val="bg1"/>
          </a:solidFill>
          <a:ln>
            <a:solidFill>
              <a:srgbClr val="C60C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Students Gains Skills and Expertise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7DA167F6-F833-4F1D-9C18-365D070FC5B7}"/>
              </a:ext>
            </a:extLst>
          </p:cNvPr>
          <p:cNvSpPr/>
          <p:nvPr/>
        </p:nvSpPr>
        <p:spPr>
          <a:xfrm>
            <a:off x="9398914" y="2275307"/>
            <a:ext cx="1950098" cy="896645"/>
          </a:xfrm>
          <a:prstGeom prst="rect">
            <a:avLst/>
          </a:prstGeom>
          <a:solidFill>
            <a:srgbClr val="CB49B5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Students Become  a Human Intelligent </a:t>
            </a:r>
          </a:p>
        </p:txBody>
      </p:sp>
      <p:sp>
        <p:nvSpPr>
          <p:cNvPr id="28" name="Arrow: Striped Right 27">
            <a:extLst>
              <a:ext uri="{FF2B5EF4-FFF2-40B4-BE49-F238E27FC236}">
                <a16:creationId xmlns:a16="http://schemas.microsoft.com/office/drawing/2014/main" xmlns="" id="{C770A2A4-92D2-4105-977D-25E7330BC097}"/>
              </a:ext>
            </a:extLst>
          </p:cNvPr>
          <p:cNvSpPr/>
          <p:nvPr/>
        </p:nvSpPr>
        <p:spPr>
          <a:xfrm>
            <a:off x="5874831" y="2567281"/>
            <a:ext cx="655616" cy="461989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Arrow: Striped Right 29">
            <a:extLst>
              <a:ext uri="{FF2B5EF4-FFF2-40B4-BE49-F238E27FC236}">
                <a16:creationId xmlns:a16="http://schemas.microsoft.com/office/drawing/2014/main" xmlns="" id="{17B1474C-1E6C-459E-835D-BA122D7B8FBA}"/>
              </a:ext>
            </a:extLst>
          </p:cNvPr>
          <p:cNvSpPr/>
          <p:nvPr/>
        </p:nvSpPr>
        <p:spPr>
          <a:xfrm>
            <a:off x="8622955" y="2567281"/>
            <a:ext cx="655616" cy="461989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" name="Arrow: Striped Right 31">
            <a:extLst>
              <a:ext uri="{FF2B5EF4-FFF2-40B4-BE49-F238E27FC236}">
                <a16:creationId xmlns:a16="http://schemas.microsoft.com/office/drawing/2014/main" xmlns="" id="{08758C1C-471D-4D6D-9E81-A5363BBE4512}"/>
              </a:ext>
            </a:extLst>
          </p:cNvPr>
          <p:cNvSpPr/>
          <p:nvPr/>
        </p:nvSpPr>
        <p:spPr>
          <a:xfrm>
            <a:off x="3345351" y="2567281"/>
            <a:ext cx="655616" cy="461989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0AF42688-517F-4B16-BEF4-A68FAE935619}"/>
              </a:ext>
            </a:extLst>
          </p:cNvPr>
          <p:cNvSpPr/>
          <p:nvPr/>
        </p:nvSpPr>
        <p:spPr>
          <a:xfrm>
            <a:off x="3948819" y="3864633"/>
            <a:ext cx="7411495" cy="896645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Like a Teacher Who Is Teaching Students, in the Field of AI, We Need to Teach a Machine So That Machine Learns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16524970-B96C-47D7-A4EF-394D7071DEE0}"/>
              </a:ext>
            </a:extLst>
          </p:cNvPr>
          <p:cNvSpPr/>
          <p:nvPr/>
        </p:nvSpPr>
        <p:spPr>
          <a:xfrm>
            <a:off x="3948819" y="5279858"/>
            <a:ext cx="1950098" cy="896645"/>
          </a:xfrm>
          <a:prstGeom prst="rect">
            <a:avLst/>
          </a:prstGeom>
          <a:solidFill>
            <a:schemeClr val="bg1"/>
          </a:solidFill>
          <a:ln>
            <a:solidFill>
              <a:srgbClr val="C60C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Teach a Machine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2F87EFE3-09A8-4226-9887-C3113FF855CA}"/>
              </a:ext>
            </a:extLst>
          </p:cNvPr>
          <p:cNvSpPr/>
          <p:nvPr/>
        </p:nvSpPr>
        <p:spPr>
          <a:xfrm>
            <a:off x="6619346" y="5279858"/>
            <a:ext cx="1950098" cy="896645"/>
          </a:xfrm>
          <a:prstGeom prst="rect">
            <a:avLst/>
          </a:prstGeom>
          <a:solidFill>
            <a:schemeClr val="bg1"/>
          </a:solidFill>
          <a:ln>
            <a:solidFill>
              <a:srgbClr val="C60C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Gains Skills and Expertise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E764CD02-6619-4CAF-B8D8-3C481257349E}"/>
              </a:ext>
            </a:extLst>
          </p:cNvPr>
          <p:cNvSpPr/>
          <p:nvPr/>
        </p:nvSpPr>
        <p:spPr>
          <a:xfrm>
            <a:off x="9410216" y="5228084"/>
            <a:ext cx="1950098" cy="896645"/>
          </a:xfrm>
          <a:prstGeom prst="rect">
            <a:avLst/>
          </a:prstGeom>
          <a:solidFill>
            <a:srgbClr val="873AC0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Become Machine Intelligent </a:t>
            </a:r>
          </a:p>
        </p:txBody>
      </p:sp>
      <p:sp>
        <p:nvSpPr>
          <p:cNvPr id="43" name="Arrow: Striped Right 42">
            <a:extLst>
              <a:ext uri="{FF2B5EF4-FFF2-40B4-BE49-F238E27FC236}">
                <a16:creationId xmlns:a16="http://schemas.microsoft.com/office/drawing/2014/main" xmlns="" id="{FF5A4BE8-6918-4240-A0DA-1E030029AAAF}"/>
              </a:ext>
            </a:extLst>
          </p:cNvPr>
          <p:cNvSpPr/>
          <p:nvPr/>
        </p:nvSpPr>
        <p:spPr>
          <a:xfrm>
            <a:off x="5886133" y="5520058"/>
            <a:ext cx="655616" cy="461989"/>
          </a:xfrm>
          <a:prstGeom prst="striped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Arrow: Striped Right 44">
            <a:extLst>
              <a:ext uri="{FF2B5EF4-FFF2-40B4-BE49-F238E27FC236}">
                <a16:creationId xmlns:a16="http://schemas.microsoft.com/office/drawing/2014/main" xmlns="" id="{92E20DEF-A12B-4C2E-AD21-4C13BF8CAB58}"/>
              </a:ext>
            </a:extLst>
          </p:cNvPr>
          <p:cNvSpPr/>
          <p:nvPr/>
        </p:nvSpPr>
        <p:spPr>
          <a:xfrm>
            <a:off x="8634257" y="5520058"/>
            <a:ext cx="655616" cy="461989"/>
          </a:xfrm>
          <a:prstGeom prst="striped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xmlns="" id="{2D2213C5-9234-407B-9D1A-839A66D3F6FF}"/>
              </a:ext>
            </a:extLst>
          </p:cNvPr>
          <p:cNvSpPr/>
          <p:nvPr/>
        </p:nvSpPr>
        <p:spPr>
          <a:xfrm>
            <a:off x="11439331" y="2567281"/>
            <a:ext cx="531845" cy="3115062"/>
          </a:xfrm>
          <a:prstGeom prst="rightBrac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2985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CA479C8-CDF6-434D-8678-6F9ED01087FE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53CFBC4-63F0-4A84-8AA7-52A57F128303}"/>
              </a:ext>
            </a:extLst>
          </p:cNvPr>
          <p:cNvSpPr txBox="1"/>
          <p:nvPr/>
        </p:nvSpPr>
        <p:spPr>
          <a:xfrm>
            <a:off x="0" y="5996"/>
            <a:ext cx="11196735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What Is the Learning Source (Or Learning Materials) for a Machine to Learn?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F65C64D-66E2-4B9C-AA68-193C8FB26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88B41A9-E11B-42BD-B7FD-E5A97C64ED5A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Not for Distribution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19C2D2F8-D23D-42CE-B541-7866027858B0}"/>
              </a:ext>
            </a:extLst>
          </p:cNvPr>
          <p:cNvSpPr/>
          <p:nvPr/>
        </p:nvSpPr>
        <p:spPr>
          <a:xfrm>
            <a:off x="1968759" y="1575018"/>
            <a:ext cx="3228392" cy="155821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C60C59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Learning Source for Students</a:t>
            </a:r>
            <a:endParaRPr lang="en-US" sz="3200" dirty="0">
              <a:solidFill>
                <a:srgbClr val="C60C59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E6E08359-F8AD-4C78-A586-F6823E553C83}"/>
              </a:ext>
            </a:extLst>
          </p:cNvPr>
          <p:cNvSpPr/>
          <p:nvPr/>
        </p:nvSpPr>
        <p:spPr>
          <a:xfrm>
            <a:off x="1968759" y="3851687"/>
            <a:ext cx="3228392" cy="230127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Textbook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Learning Materials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Lab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Video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Audio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etc.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82165ABA-CBDF-4302-93F5-8CD60184E397}"/>
              </a:ext>
            </a:extLst>
          </p:cNvPr>
          <p:cNvSpPr/>
          <p:nvPr/>
        </p:nvSpPr>
        <p:spPr>
          <a:xfrm>
            <a:off x="6341707" y="1575018"/>
            <a:ext cx="3228392" cy="1558212"/>
          </a:xfrm>
          <a:prstGeom prst="rect">
            <a:avLst/>
          </a:prstGeom>
          <a:solidFill>
            <a:srgbClr val="D979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Learning Source for a Machine</a:t>
            </a:r>
            <a:endParaRPr lang="en-US" sz="3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06136715-DA4E-41B6-A523-A3018EB887EE}"/>
              </a:ext>
            </a:extLst>
          </p:cNvPr>
          <p:cNvSpPr/>
          <p:nvPr/>
        </p:nvSpPr>
        <p:spPr>
          <a:xfrm>
            <a:off x="5868955" y="1270419"/>
            <a:ext cx="46653" cy="53455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Arrow: Striped Right 20">
            <a:extLst>
              <a:ext uri="{FF2B5EF4-FFF2-40B4-BE49-F238E27FC236}">
                <a16:creationId xmlns:a16="http://schemas.microsoft.com/office/drawing/2014/main" xmlns="" id="{2CCF9F8D-4C29-41AE-B881-94B1F4AB8625}"/>
              </a:ext>
            </a:extLst>
          </p:cNvPr>
          <p:cNvSpPr/>
          <p:nvPr/>
        </p:nvSpPr>
        <p:spPr>
          <a:xfrm rot="5400000">
            <a:off x="3089466" y="3293502"/>
            <a:ext cx="655616" cy="461989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Arrow: Striped Right 22">
            <a:extLst>
              <a:ext uri="{FF2B5EF4-FFF2-40B4-BE49-F238E27FC236}">
                <a16:creationId xmlns:a16="http://schemas.microsoft.com/office/drawing/2014/main" xmlns="" id="{EE34FC12-F65D-46EE-A31A-0C5FEAA6BECB}"/>
              </a:ext>
            </a:extLst>
          </p:cNvPr>
          <p:cNvSpPr/>
          <p:nvPr/>
        </p:nvSpPr>
        <p:spPr>
          <a:xfrm rot="5400000">
            <a:off x="7628095" y="3284590"/>
            <a:ext cx="655616" cy="461989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Cylinder 23">
            <a:extLst>
              <a:ext uri="{FF2B5EF4-FFF2-40B4-BE49-F238E27FC236}">
                <a16:creationId xmlns:a16="http://schemas.microsoft.com/office/drawing/2014/main" xmlns="" id="{AE530BB5-FAE8-4FBE-A91F-6DCA570743AB}"/>
              </a:ext>
            </a:extLst>
          </p:cNvPr>
          <p:cNvSpPr/>
          <p:nvPr/>
        </p:nvSpPr>
        <p:spPr>
          <a:xfrm>
            <a:off x="6414671" y="3851687"/>
            <a:ext cx="3261174" cy="2054104"/>
          </a:xfrm>
          <a:prstGeom prst="ca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Cylinder 25">
            <a:extLst>
              <a:ext uri="{FF2B5EF4-FFF2-40B4-BE49-F238E27FC236}">
                <a16:creationId xmlns:a16="http://schemas.microsoft.com/office/drawing/2014/main" xmlns="" id="{0EA54C41-215B-4A4B-A7BD-5BF70E3807C1}"/>
              </a:ext>
            </a:extLst>
          </p:cNvPr>
          <p:cNvSpPr/>
          <p:nvPr/>
        </p:nvSpPr>
        <p:spPr>
          <a:xfrm>
            <a:off x="6414671" y="4498392"/>
            <a:ext cx="3261174" cy="2054104"/>
          </a:xfrm>
          <a:prstGeom prst="can">
            <a:avLst/>
          </a:prstGeom>
          <a:solidFill>
            <a:srgbClr val="873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Big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IIoT (Industrial internet of things)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21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>
            <a:extLst>
              <a:ext uri="{FF2B5EF4-FFF2-40B4-BE49-F238E27FC236}">
                <a16:creationId xmlns:a16="http://schemas.microsoft.com/office/drawing/2014/main" xmlns="" id="{61342857-44B4-4C56-B1E8-FEB754257FB0}"/>
              </a:ext>
            </a:extLst>
          </p:cNvPr>
          <p:cNvSpPr/>
          <p:nvPr/>
        </p:nvSpPr>
        <p:spPr>
          <a:xfrm>
            <a:off x="-2" y="3598606"/>
            <a:ext cx="4267201" cy="3259395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4D7D39A-CBCB-4E94-8359-7C34EA833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81" y="5494436"/>
            <a:ext cx="2433484" cy="1415363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05A4045-3297-4525-9385-D1C2F369217C}"/>
              </a:ext>
            </a:extLst>
          </p:cNvPr>
          <p:cNvSpPr txBox="1"/>
          <p:nvPr/>
        </p:nvSpPr>
        <p:spPr>
          <a:xfrm>
            <a:off x="24581" y="1147665"/>
            <a:ext cx="119092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So, The Machine Learns From the Data, and </a:t>
            </a:r>
            <a:r>
              <a:rPr lang="en-US" sz="5400" dirty="0">
                <a:solidFill>
                  <a:srgbClr val="D979C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Plays a Key Role in Teaching and Training a Machine </a:t>
            </a:r>
          </a:p>
        </p:txBody>
      </p:sp>
    </p:spTree>
    <p:extLst>
      <p:ext uri="{BB962C8B-B14F-4D97-AF65-F5344CB8AC3E}">
        <p14:creationId xmlns:p14="http://schemas.microsoft.com/office/powerpoint/2010/main" val="9182548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1665728-6787-41DB-A6E8-9EE7BBD8C3B4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21497C8-14A4-4A1A-85E7-1E12A02D52D7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Machine Learning Workflow: </a:t>
            </a:r>
            <a:r>
              <a:rPr lang="en-US" sz="3200" b="1" dirty="0">
                <a:solidFill>
                  <a:srgbClr val="873AC0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High-Level View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E0AE033-E2A9-4371-9ABC-2686A62E6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D91E6EF-96C7-41B3-B6B4-78E27ADB9348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199292B-83B0-40CD-9B23-46F33913476D}"/>
              </a:ext>
            </a:extLst>
          </p:cNvPr>
          <p:cNvSpPr/>
          <p:nvPr/>
        </p:nvSpPr>
        <p:spPr>
          <a:xfrm>
            <a:off x="130630" y="1712163"/>
            <a:ext cx="1838130" cy="108235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Problem Statement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77E4A85-FC01-470C-8864-BF3CC44C16BB}"/>
              </a:ext>
            </a:extLst>
          </p:cNvPr>
          <p:cNvSpPr/>
          <p:nvPr/>
        </p:nvSpPr>
        <p:spPr>
          <a:xfrm>
            <a:off x="2111830" y="1712162"/>
            <a:ext cx="1838130" cy="108235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Machine Learning Model Selection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D7BCFE7B-0564-4A44-B7DD-D0A2DAE440AC}"/>
              </a:ext>
            </a:extLst>
          </p:cNvPr>
          <p:cNvSpPr/>
          <p:nvPr/>
        </p:nvSpPr>
        <p:spPr>
          <a:xfrm>
            <a:off x="4013720" y="1712162"/>
            <a:ext cx="1838130" cy="108235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Collect the Data to Train the Machine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541D17D-8CC8-4FEE-A927-7C48C0FBB1F9}"/>
              </a:ext>
            </a:extLst>
          </p:cNvPr>
          <p:cNvSpPr/>
          <p:nvPr/>
        </p:nvSpPr>
        <p:spPr>
          <a:xfrm>
            <a:off x="5994920" y="1712161"/>
            <a:ext cx="1838130" cy="108235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Teach and Train the Machine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D7A95B3B-3165-4373-A5C5-C522D07507E1}"/>
              </a:ext>
            </a:extLst>
          </p:cNvPr>
          <p:cNvSpPr/>
          <p:nvPr/>
        </p:nvSpPr>
        <p:spPr>
          <a:xfrm>
            <a:off x="748783" y="1017032"/>
            <a:ext cx="681135" cy="695129"/>
          </a:xfrm>
          <a:prstGeom prst="ellipse">
            <a:avLst/>
          </a:prstGeom>
          <a:solidFill>
            <a:srgbClr val="D979C9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xmlns="" id="{B4D14AC5-7D2C-4E44-BCF6-518789E839F8}"/>
              </a:ext>
            </a:extLst>
          </p:cNvPr>
          <p:cNvSpPr/>
          <p:nvPr/>
        </p:nvSpPr>
        <p:spPr>
          <a:xfrm>
            <a:off x="2663504" y="987593"/>
            <a:ext cx="681135" cy="695129"/>
          </a:xfrm>
          <a:prstGeom prst="ellipse">
            <a:avLst/>
          </a:prstGeom>
          <a:solidFill>
            <a:srgbClr val="D979C9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06FCA88B-F295-4656-BF9D-19283B0DD5DB}"/>
              </a:ext>
            </a:extLst>
          </p:cNvPr>
          <p:cNvSpPr/>
          <p:nvPr/>
        </p:nvSpPr>
        <p:spPr>
          <a:xfrm>
            <a:off x="4502411" y="1017032"/>
            <a:ext cx="681135" cy="695129"/>
          </a:xfrm>
          <a:prstGeom prst="ellipse">
            <a:avLst/>
          </a:prstGeom>
          <a:solidFill>
            <a:srgbClr val="D979C9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xmlns="" id="{23D8B138-5086-4A54-A9D7-E95F8C46C2C3}"/>
              </a:ext>
            </a:extLst>
          </p:cNvPr>
          <p:cNvSpPr/>
          <p:nvPr/>
        </p:nvSpPr>
        <p:spPr>
          <a:xfrm>
            <a:off x="6518598" y="987592"/>
            <a:ext cx="681135" cy="695129"/>
          </a:xfrm>
          <a:prstGeom prst="ellipse">
            <a:avLst/>
          </a:prstGeom>
          <a:solidFill>
            <a:srgbClr val="D979C9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AC31061D-9D37-41F0-9A5E-C322C7002EDF}"/>
              </a:ext>
            </a:extLst>
          </p:cNvPr>
          <p:cNvSpPr/>
          <p:nvPr/>
        </p:nvSpPr>
        <p:spPr>
          <a:xfrm>
            <a:off x="7910418" y="1692052"/>
            <a:ext cx="1838130" cy="108235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 Test the Machine 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E89CFDC4-6DB0-4DE4-B51F-279569EF448D}"/>
              </a:ext>
            </a:extLst>
          </p:cNvPr>
          <p:cNvSpPr/>
          <p:nvPr/>
        </p:nvSpPr>
        <p:spPr>
          <a:xfrm>
            <a:off x="8434096" y="967483"/>
            <a:ext cx="681135" cy="695129"/>
          </a:xfrm>
          <a:prstGeom prst="ellipse">
            <a:avLst/>
          </a:prstGeom>
          <a:solidFill>
            <a:srgbClr val="D979C9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0B13AB23-DD31-48F7-AFBB-B0340FE876E1}"/>
              </a:ext>
            </a:extLst>
          </p:cNvPr>
          <p:cNvSpPr/>
          <p:nvPr/>
        </p:nvSpPr>
        <p:spPr>
          <a:xfrm>
            <a:off x="9825916" y="1681274"/>
            <a:ext cx="1838130" cy="1082351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Verify the Test (Model) Outcome 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37FCD155-6FE0-4682-8BCB-27446D803230}"/>
              </a:ext>
            </a:extLst>
          </p:cNvPr>
          <p:cNvSpPr/>
          <p:nvPr/>
        </p:nvSpPr>
        <p:spPr>
          <a:xfrm>
            <a:off x="10349594" y="938043"/>
            <a:ext cx="681135" cy="695129"/>
          </a:xfrm>
          <a:prstGeom prst="ellipse">
            <a:avLst/>
          </a:prstGeom>
          <a:solidFill>
            <a:srgbClr val="D979C9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</a:p>
        </p:txBody>
      </p:sp>
      <p:sp>
        <p:nvSpPr>
          <p:cNvPr id="26" name="Arrow: Striped Right 25">
            <a:extLst>
              <a:ext uri="{FF2B5EF4-FFF2-40B4-BE49-F238E27FC236}">
                <a16:creationId xmlns:a16="http://schemas.microsoft.com/office/drawing/2014/main" xmlns="" id="{E8DCF451-99CE-4238-8BE2-612D3B1A0599}"/>
              </a:ext>
            </a:extLst>
          </p:cNvPr>
          <p:cNvSpPr/>
          <p:nvPr/>
        </p:nvSpPr>
        <p:spPr>
          <a:xfrm rot="5400000">
            <a:off x="10377187" y="3881336"/>
            <a:ext cx="655616" cy="461989"/>
          </a:xfrm>
          <a:prstGeom prst="stripedRightArrow">
            <a:avLst/>
          </a:prstGeom>
          <a:solidFill>
            <a:srgbClr val="CB4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D73146F7-393D-49D8-A21E-9C8B9F9E7706}"/>
              </a:ext>
            </a:extLst>
          </p:cNvPr>
          <p:cNvSpPr/>
          <p:nvPr/>
        </p:nvSpPr>
        <p:spPr>
          <a:xfrm>
            <a:off x="9922330" y="5164707"/>
            <a:ext cx="1838130" cy="1082351"/>
          </a:xfrm>
          <a:prstGeom prst="rect">
            <a:avLst/>
          </a:prstGeom>
          <a:noFill/>
          <a:ln>
            <a:solidFill>
              <a:srgbClr val="FFFF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Deploy the Model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xmlns="" id="{FD9ED43F-3558-44C9-ADBD-9EADFAE0CD5F}"/>
              </a:ext>
            </a:extLst>
          </p:cNvPr>
          <p:cNvSpPr/>
          <p:nvPr/>
        </p:nvSpPr>
        <p:spPr>
          <a:xfrm>
            <a:off x="10474001" y="4393484"/>
            <a:ext cx="681135" cy="695129"/>
          </a:xfrm>
          <a:prstGeom prst="ellipse">
            <a:avLst/>
          </a:prstGeom>
          <a:solidFill>
            <a:srgbClr val="D979C9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sp>
        <p:nvSpPr>
          <p:cNvPr id="32" name="Arrow: Striped Right 31">
            <a:extLst>
              <a:ext uri="{FF2B5EF4-FFF2-40B4-BE49-F238E27FC236}">
                <a16:creationId xmlns:a16="http://schemas.microsoft.com/office/drawing/2014/main" xmlns="" id="{5D32F27F-2607-4B46-BDA7-866751366A9F}"/>
              </a:ext>
            </a:extLst>
          </p:cNvPr>
          <p:cNvSpPr/>
          <p:nvPr/>
        </p:nvSpPr>
        <p:spPr>
          <a:xfrm rot="10800000">
            <a:off x="8998858" y="5533603"/>
            <a:ext cx="655616" cy="461989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C0C08F0C-62DA-450E-97AE-5818FC3AB6A4}"/>
              </a:ext>
            </a:extLst>
          </p:cNvPr>
          <p:cNvSpPr/>
          <p:nvPr/>
        </p:nvSpPr>
        <p:spPr>
          <a:xfrm>
            <a:off x="3193143" y="5164707"/>
            <a:ext cx="1838130" cy="108235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Re-Verify the Model Outcome 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xmlns="" id="{83DA0E43-3844-4E6A-BFF8-C0D9DB71AF2E}"/>
              </a:ext>
            </a:extLst>
          </p:cNvPr>
          <p:cNvSpPr/>
          <p:nvPr/>
        </p:nvSpPr>
        <p:spPr>
          <a:xfrm>
            <a:off x="3716821" y="4440138"/>
            <a:ext cx="681135" cy="695129"/>
          </a:xfrm>
          <a:prstGeom prst="ellipse">
            <a:avLst/>
          </a:prstGeom>
          <a:solidFill>
            <a:srgbClr val="D979C9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6C17AE49-6CB9-421B-9845-0DA5BA2AF0EC}"/>
              </a:ext>
            </a:extLst>
          </p:cNvPr>
          <p:cNvSpPr/>
          <p:nvPr/>
        </p:nvSpPr>
        <p:spPr>
          <a:xfrm>
            <a:off x="5108641" y="5144598"/>
            <a:ext cx="1838130" cy="108235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Re-Test the Machine 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xmlns="" id="{72CEBC90-510F-4878-9270-F59F298ECA9C}"/>
              </a:ext>
            </a:extLst>
          </p:cNvPr>
          <p:cNvSpPr/>
          <p:nvPr/>
        </p:nvSpPr>
        <p:spPr>
          <a:xfrm>
            <a:off x="5632319" y="4420029"/>
            <a:ext cx="681135" cy="695129"/>
          </a:xfrm>
          <a:prstGeom prst="ellipse">
            <a:avLst/>
          </a:prstGeom>
          <a:solidFill>
            <a:srgbClr val="D979C9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834718B8-98B8-49C5-8547-F15EE094458C}"/>
              </a:ext>
            </a:extLst>
          </p:cNvPr>
          <p:cNvSpPr/>
          <p:nvPr/>
        </p:nvSpPr>
        <p:spPr>
          <a:xfrm>
            <a:off x="7024139" y="5133820"/>
            <a:ext cx="1838130" cy="108235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Re-Train the Machine 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xmlns="" id="{CFDBFD18-DBC4-4720-B880-D97E59980D15}"/>
              </a:ext>
            </a:extLst>
          </p:cNvPr>
          <p:cNvSpPr/>
          <p:nvPr/>
        </p:nvSpPr>
        <p:spPr>
          <a:xfrm>
            <a:off x="7547817" y="4390589"/>
            <a:ext cx="681135" cy="695129"/>
          </a:xfrm>
          <a:prstGeom prst="ellipse">
            <a:avLst/>
          </a:prstGeom>
          <a:solidFill>
            <a:srgbClr val="D979C9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53FE0F81-11F2-4393-ABCF-5C3B903FDF63}"/>
              </a:ext>
            </a:extLst>
          </p:cNvPr>
          <p:cNvSpPr/>
          <p:nvPr/>
        </p:nvSpPr>
        <p:spPr>
          <a:xfrm>
            <a:off x="1261510" y="5164707"/>
            <a:ext cx="1838130" cy="108235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Re-Deploy the Model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xmlns="" id="{4829429B-267F-4187-9BE0-6619BC203320}"/>
              </a:ext>
            </a:extLst>
          </p:cNvPr>
          <p:cNvSpPr/>
          <p:nvPr/>
        </p:nvSpPr>
        <p:spPr>
          <a:xfrm>
            <a:off x="1785188" y="4440138"/>
            <a:ext cx="681135" cy="695129"/>
          </a:xfrm>
          <a:prstGeom prst="ellipse">
            <a:avLst/>
          </a:prstGeom>
          <a:solidFill>
            <a:srgbClr val="D979C9"/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1BEA6FC9-65B9-4C58-8819-F21F488EB957}"/>
              </a:ext>
            </a:extLst>
          </p:cNvPr>
          <p:cNvSpPr/>
          <p:nvPr/>
        </p:nvSpPr>
        <p:spPr>
          <a:xfrm>
            <a:off x="6008528" y="2472094"/>
            <a:ext cx="1838130" cy="1082351"/>
          </a:xfrm>
          <a:prstGeom prst="rect">
            <a:avLst/>
          </a:prstGeom>
          <a:noFill/>
          <a:ln>
            <a:solidFill>
              <a:schemeClr val="bg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Learning Algorithms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xmlns="" id="{F1DCCEF2-F65C-460C-8A82-0A86B05DCD01}"/>
              </a:ext>
            </a:extLst>
          </p:cNvPr>
          <p:cNvSpPr/>
          <p:nvPr/>
        </p:nvSpPr>
        <p:spPr>
          <a:xfrm rot="5400000">
            <a:off x="6010374" y="-2026719"/>
            <a:ext cx="276999" cy="11495314"/>
          </a:xfrm>
          <a:prstGeom prst="rightBrac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CCF8183F-1C89-48A8-9265-04BB5516BEAD}"/>
              </a:ext>
            </a:extLst>
          </p:cNvPr>
          <p:cNvSpPr txBox="1"/>
          <p:nvPr/>
        </p:nvSpPr>
        <p:spPr>
          <a:xfrm>
            <a:off x="401217" y="3224109"/>
            <a:ext cx="495455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Repeat the Process Until We Accept the Model Outcome</a:t>
            </a:r>
          </a:p>
        </p:txBody>
      </p:sp>
    </p:spTree>
    <p:extLst>
      <p:ext uri="{BB962C8B-B14F-4D97-AF65-F5344CB8AC3E}">
        <p14:creationId xmlns:p14="http://schemas.microsoft.com/office/powerpoint/2010/main" val="15876039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1665728-6787-41DB-A6E8-9EE7BBD8C3B4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21497C8-14A4-4A1A-85E7-1E12A02D52D7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Machine Learning Workflow: </a:t>
            </a:r>
            <a:r>
              <a:rPr lang="en-US" sz="3200" b="1" dirty="0">
                <a:solidFill>
                  <a:srgbClr val="873AC0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High-Level View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E0AE033-E2A9-4371-9ABC-2686A62E6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D91E6EF-96C7-41B3-B6B4-78E27ADB9348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90E6787-A14B-4C27-9762-FBF4BC8B8553}"/>
              </a:ext>
            </a:extLst>
          </p:cNvPr>
          <p:cNvSpPr txBox="1"/>
          <p:nvPr/>
        </p:nvSpPr>
        <p:spPr>
          <a:xfrm>
            <a:off x="0" y="2767280"/>
            <a:ext cx="120009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u="sng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a layman term</a:t>
            </a:r>
            <a:r>
              <a:rPr lang="en-US" sz="4800" dirty="0">
                <a:solidFill>
                  <a:srgbClr val="D979C9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why the industry needs machine learning, and what it does for business?</a:t>
            </a:r>
          </a:p>
        </p:txBody>
      </p:sp>
    </p:spTree>
    <p:extLst>
      <p:ext uri="{BB962C8B-B14F-4D97-AF65-F5344CB8AC3E}">
        <p14:creationId xmlns:p14="http://schemas.microsoft.com/office/powerpoint/2010/main" val="8808725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1665728-6787-41DB-A6E8-9EE7BBD8C3B4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21497C8-14A4-4A1A-85E7-1E12A02D52D7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Machine Learning Workflow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E0AE033-E2A9-4371-9ABC-2686A62E6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D91E6EF-96C7-41B3-B6B4-78E27ADB9348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F9C9A757-530E-4F72-986C-20EE53AC0C6B}"/>
              </a:ext>
            </a:extLst>
          </p:cNvPr>
          <p:cNvSpPr txBox="1"/>
          <p:nvPr/>
        </p:nvSpPr>
        <p:spPr>
          <a:xfrm>
            <a:off x="-11837" y="1717054"/>
            <a:ext cx="12192000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What Is </a:t>
            </a:r>
            <a:r>
              <a:rPr lang="en-US" sz="4400" b="1" dirty="0">
                <a:solidFill>
                  <a:srgbClr val="D979C9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Machine Learning?</a:t>
            </a:r>
          </a:p>
        </p:txBody>
      </p:sp>
      <p:sp>
        <p:nvSpPr>
          <p:cNvPr id="35" name="Arrow: Striped Right 34">
            <a:extLst>
              <a:ext uri="{FF2B5EF4-FFF2-40B4-BE49-F238E27FC236}">
                <a16:creationId xmlns:a16="http://schemas.microsoft.com/office/drawing/2014/main" xmlns="" id="{F63653E7-A34E-4079-A880-913BF31E0C97}"/>
              </a:ext>
            </a:extLst>
          </p:cNvPr>
          <p:cNvSpPr/>
          <p:nvPr/>
        </p:nvSpPr>
        <p:spPr>
          <a:xfrm>
            <a:off x="4341799" y="2895085"/>
            <a:ext cx="3566614" cy="1537648"/>
          </a:xfrm>
          <a:prstGeom prst="stripedRightArrow">
            <a:avLst/>
          </a:prstGeom>
          <a:solidFill>
            <a:srgbClr val="CB4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Deep Dive Session</a:t>
            </a:r>
          </a:p>
        </p:txBody>
      </p:sp>
      <p:sp>
        <p:nvSpPr>
          <p:cNvPr id="39" name="Arrow: Striped Right 38">
            <a:extLst>
              <a:ext uri="{FF2B5EF4-FFF2-40B4-BE49-F238E27FC236}">
                <a16:creationId xmlns:a16="http://schemas.microsoft.com/office/drawing/2014/main" xmlns="" id="{132601D2-9C1B-4414-846A-85E432216C50}"/>
              </a:ext>
            </a:extLst>
          </p:cNvPr>
          <p:cNvSpPr/>
          <p:nvPr/>
        </p:nvSpPr>
        <p:spPr>
          <a:xfrm>
            <a:off x="5399500" y="4257896"/>
            <a:ext cx="4536069" cy="1537648"/>
          </a:xfrm>
          <a:prstGeom prst="stripedRightArrow">
            <a:avLst/>
          </a:prstGeom>
          <a:solidFill>
            <a:srgbClr val="D979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Let's Cover the Ground Later</a:t>
            </a:r>
          </a:p>
        </p:txBody>
      </p:sp>
    </p:spTree>
    <p:extLst>
      <p:ext uri="{BB962C8B-B14F-4D97-AF65-F5344CB8AC3E}">
        <p14:creationId xmlns:p14="http://schemas.microsoft.com/office/powerpoint/2010/main" val="41798986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0932901-DF18-435A-9E28-8495BDA7D26B}"/>
              </a:ext>
            </a:extLst>
          </p:cNvPr>
          <p:cNvSpPr txBox="1"/>
          <p:nvPr/>
        </p:nvSpPr>
        <p:spPr>
          <a:xfrm>
            <a:off x="1" y="6651466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 | Jothi Periasamy | (916)-296-0228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4122A96-A85B-4B98-AE2C-B2622AB20AE5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6A5F16B-5F88-4EEC-8DDC-01AA2B0ADC77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Type of Machine Learning Techniques</a:t>
            </a:r>
            <a:endParaRPr lang="en-US" sz="32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A70271D2-834A-4F85-9E81-E0A4BDDCD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4B8F25AB-DA98-4759-9D18-3BEE0CC4BD61}"/>
              </a:ext>
            </a:extLst>
          </p:cNvPr>
          <p:cNvSpPr/>
          <p:nvPr/>
        </p:nvSpPr>
        <p:spPr>
          <a:xfrm>
            <a:off x="1231640" y="2042051"/>
            <a:ext cx="9386597" cy="769441"/>
          </a:xfrm>
          <a:prstGeom prst="rect">
            <a:avLst/>
          </a:prstGeom>
          <a:solidFill>
            <a:srgbClr val="D466C2"/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 Techniques</a:t>
            </a:r>
            <a:endParaRPr lang="en-US" sz="4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Arrow: Striped Right 13">
            <a:extLst>
              <a:ext uri="{FF2B5EF4-FFF2-40B4-BE49-F238E27FC236}">
                <a16:creationId xmlns:a16="http://schemas.microsoft.com/office/drawing/2014/main" xmlns="" id="{6E28D896-DFB2-4185-AF6C-8937CA1E3CB7}"/>
              </a:ext>
            </a:extLst>
          </p:cNvPr>
          <p:cNvSpPr/>
          <p:nvPr/>
        </p:nvSpPr>
        <p:spPr>
          <a:xfrm rot="5400000">
            <a:off x="1979223" y="2927194"/>
            <a:ext cx="258990" cy="193730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3E1588C-5FC1-40CF-B372-84339D035DB6}"/>
              </a:ext>
            </a:extLst>
          </p:cNvPr>
          <p:cNvSpPr/>
          <p:nvPr/>
        </p:nvSpPr>
        <p:spPr>
          <a:xfrm>
            <a:off x="1231640" y="3236626"/>
            <a:ext cx="2164703" cy="226943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Supervised ML</a:t>
            </a:r>
          </a:p>
        </p:txBody>
      </p:sp>
      <p:sp>
        <p:nvSpPr>
          <p:cNvPr id="17" name="Arrow: Striped Right 16">
            <a:extLst>
              <a:ext uri="{FF2B5EF4-FFF2-40B4-BE49-F238E27FC236}">
                <a16:creationId xmlns:a16="http://schemas.microsoft.com/office/drawing/2014/main" xmlns="" id="{BB46EA19-9DF3-441F-808B-B42034EF39E2}"/>
              </a:ext>
            </a:extLst>
          </p:cNvPr>
          <p:cNvSpPr/>
          <p:nvPr/>
        </p:nvSpPr>
        <p:spPr>
          <a:xfrm rot="5400000">
            <a:off x="5452422" y="2927194"/>
            <a:ext cx="258990" cy="193730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E32E7849-1881-40FA-AABC-7217D2E060BE}"/>
              </a:ext>
            </a:extLst>
          </p:cNvPr>
          <p:cNvSpPr/>
          <p:nvPr/>
        </p:nvSpPr>
        <p:spPr>
          <a:xfrm>
            <a:off x="4453811" y="3236626"/>
            <a:ext cx="2544148" cy="2269434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Unsupervised ML</a:t>
            </a:r>
          </a:p>
        </p:txBody>
      </p:sp>
      <p:sp>
        <p:nvSpPr>
          <p:cNvPr id="21" name="Arrow: Striped Right 20">
            <a:extLst>
              <a:ext uri="{FF2B5EF4-FFF2-40B4-BE49-F238E27FC236}">
                <a16:creationId xmlns:a16="http://schemas.microsoft.com/office/drawing/2014/main" xmlns="" id="{5B01562E-6928-4EE6-8E6C-36E52357A517}"/>
              </a:ext>
            </a:extLst>
          </p:cNvPr>
          <p:cNvSpPr/>
          <p:nvPr/>
        </p:nvSpPr>
        <p:spPr>
          <a:xfrm rot="5400000">
            <a:off x="9611663" y="2899640"/>
            <a:ext cx="258990" cy="193730"/>
          </a:xfrm>
          <a:prstGeom prst="striped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095984AD-7ADA-48C2-B223-847716A0A829}"/>
              </a:ext>
            </a:extLst>
          </p:cNvPr>
          <p:cNvSpPr/>
          <p:nvPr/>
        </p:nvSpPr>
        <p:spPr>
          <a:xfrm>
            <a:off x="8074090" y="3236626"/>
            <a:ext cx="2544147" cy="219379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Reinforcement Learning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5D8BA92F-3857-5F76-A7A0-837AE88F7A5F}"/>
              </a:ext>
            </a:extLst>
          </p:cNvPr>
          <p:cNvSpPr/>
          <p:nvPr/>
        </p:nvSpPr>
        <p:spPr>
          <a:xfrm>
            <a:off x="1231640" y="1165974"/>
            <a:ext cx="9386597" cy="523220"/>
          </a:xfrm>
          <a:prstGeom prst="rect">
            <a:avLst/>
          </a:prstGeom>
          <a:solidFill>
            <a:srgbClr val="D466C2"/>
          </a:solidFill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How the ML Learning  (Based on the ARCH)</a:t>
            </a:r>
            <a:endParaRPr lang="en-US" sz="2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2DF744EA-722B-918B-42F7-FEDF33DCE20E}"/>
              </a:ext>
            </a:extLst>
          </p:cNvPr>
          <p:cNvSpPr txBox="1"/>
          <p:nvPr/>
        </p:nvSpPr>
        <p:spPr>
          <a:xfrm>
            <a:off x="184827" y="5671226"/>
            <a:ext cx="119953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rgbClr val="92D050"/>
                </a:solidFill>
              </a:rPr>
              <a:t>This is based on the architecture of how the machine learns. In the above, each one of them have its own architecture </a:t>
            </a:r>
          </a:p>
        </p:txBody>
      </p:sp>
    </p:spTree>
    <p:extLst>
      <p:ext uri="{BB962C8B-B14F-4D97-AF65-F5344CB8AC3E}">
        <p14:creationId xmlns:p14="http://schemas.microsoft.com/office/powerpoint/2010/main" val="27012323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xmlns="" id="{5C4B000E-7849-4508-8881-B3CF81E16FFC}"/>
              </a:ext>
            </a:extLst>
          </p:cNvPr>
          <p:cNvSpPr/>
          <p:nvPr/>
        </p:nvSpPr>
        <p:spPr>
          <a:xfrm>
            <a:off x="0" y="4142792"/>
            <a:ext cx="3554963" cy="271520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249FB1AD-7EA0-4E07-A05D-7A9BA6172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65" y="5814057"/>
            <a:ext cx="1794888" cy="1043943"/>
          </a:xfrm>
          <a:prstGeom prst="rect">
            <a:avLst/>
          </a:prstGeom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47BC733B-7E03-4E01-B8DB-8BC1CE4C2C57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3B95A63-D23B-4CAB-9F36-497BBBED2EE1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 Techniques</a:t>
            </a:r>
            <a:endParaRPr lang="en-US" sz="32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287C6F23-F607-482A-AC29-E67A582F4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0904" y="2603242"/>
            <a:ext cx="4432902" cy="3266784"/>
          </a:xfrm>
          <a:prstGeom prst="rect">
            <a:avLst/>
          </a:prstGeom>
          <a:ln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D7ED1FFD-D3EF-4D6D-9BBD-9CDB92FA1B49}"/>
              </a:ext>
            </a:extLst>
          </p:cNvPr>
          <p:cNvSpPr/>
          <p:nvPr/>
        </p:nvSpPr>
        <p:spPr>
          <a:xfrm>
            <a:off x="6933806" y="4142792"/>
            <a:ext cx="2062066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7FC003EF-8131-416F-9208-B24CF819DA94}"/>
              </a:ext>
            </a:extLst>
          </p:cNvPr>
          <p:cNvSpPr/>
          <p:nvPr/>
        </p:nvSpPr>
        <p:spPr>
          <a:xfrm>
            <a:off x="8950153" y="2491274"/>
            <a:ext cx="45719" cy="34066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976BE56-3461-4B51-9D75-513B3308BD94}"/>
              </a:ext>
            </a:extLst>
          </p:cNvPr>
          <p:cNvSpPr/>
          <p:nvPr/>
        </p:nvSpPr>
        <p:spPr>
          <a:xfrm>
            <a:off x="8950153" y="2491274"/>
            <a:ext cx="2932063" cy="1156996"/>
          </a:xfrm>
          <a:prstGeom prst="rect">
            <a:avLst/>
          </a:prstGeom>
          <a:solidFill>
            <a:srgbClr val="D46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Learning-Based Software Engineering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79FC860B-285F-4B6F-8786-65DC6748CBBA}"/>
              </a:ext>
            </a:extLst>
          </p:cNvPr>
          <p:cNvSpPr/>
          <p:nvPr/>
        </p:nvSpPr>
        <p:spPr>
          <a:xfrm>
            <a:off x="8995872" y="4761722"/>
            <a:ext cx="2932063" cy="1156996"/>
          </a:xfrm>
          <a:prstGeom prst="rect">
            <a:avLst/>
          </a:prstGeom>
          <a:solidFill>
            <a:srgbClr val="5C63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Traditional Software Engineering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4B6213A2-266F-4205-90A9-8F5E176D77C9}"/>
              </a:ext>
            </a:extLst>
          </p:cNvPr>
          <p:cNvSpPr txBox="1"/>
          <p:nvPr/>
        </p:nvSpPr>
        <p:spPr>
          <a:xfrm>
            <a:off x="0" y="109168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the Difference Between Machine Learning-Based Software Engineering and Traditional Software Engineering?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6DCCE66D-3812-4ABE-9E6E-509F75642F62}"/>
              </a:ext>
            </a:extLst>
          </p:cNvPr>
          <p:cNvSpPr/>
          <p:nvPr/>
        </p:nvSpPr>
        <p:spPr>
          <a:xfrm>
            <a:off x="2500904" y="1720876"/>
            <a:ext cx="4432902" cy="830424"/>
          </a:xfrm>
          <a:prstGeom prst="rect">
            <a:avLst/>
          </a:prstGeom>
          <a:solidFill>
            <a:srgbClr val="D466C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Patient Segmentation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251BF066-9111-4122-8004-5319E2B3D03E}"/>
              </a:ext>
            </a:extLst>
          </p:cNvPr>
          <p:cNvSpPr/>
          <p:nvPr/>
        </p:nvSpPr>
        <p:spPr>
          <a:xfrm>
            <a:off x="2500904" y="5908352"/>
            <a:ext cx="4432902" cy="830424"/>
          </a:xfrm>
          <a:prstGeom prst="rect">
            <a:avLst/>
          </a:prstGeom>
          <a:solidFill>
            <a:srgbClr val="D466C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Determine Whether the Patient Is White, Black, Asian, Etc.?</a:t>
            </a:r>
          </a:p>
        </p:txBody>
      </p:sp>
    </p:spTree>
    <p:extLst>
      <p:ext uri="{BB962C8B-B14F-4D97-AF65-F5344CB8AC3E}">
        <p14:creationId xmlns:p14="http://schemas.microsoft.com/office/powerpoint/2010/main" val="13867705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>
            <a:extLst>
              <a:ext uri="{FF2B5EF4-FFF2-40B4-BE49-F238E27FC236}">
                <a16:creationId xmlns:a16="http://schemas.microsoft.com/office/drawing/2014/main" xmlns="" id="{7FFF9E34-77BC-4FB8-AFE5-DD1B5AD39210}"/>
              </a:ext>
            </a:extLst>
          </p:cNvPr>
          <p:cNvSpPr/>
          <p:nvPr/>
        </p:nvSpPr>
        <p:spPr>
          <a:xfrm>
            <a:off x="0" y="4142792"/>
            <a:ext cx="3554963" cy="271520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4AED205-ACA9-4E92-B977-9F2C577B4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65" y="5814057"/>
            <a:ext cx="1794888" cy="1043943"/>
          </a:xfrm>
          <a:prstGeom prst="rect">
            <a:avLst/>
          </a:prstGeom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25F41B2B-082C-4091-A0CF-7F6BDF402F1C}"/>
              </a:ext>
            </a:extLst>
          </p:cNvPr>
          <p:cNvSpPr/>
          <p:nvPr/>
        </p:nvSpPr>
        <p:spPr>
          <a:xfrm>
            <a:off x="1979864" y="1278294"/>
            <a:ext cx="3537555" cy="681135"/>
          </a:xfrm>
          <a:prstGeom prst="rect">
            <a:avLst/>
          </a:prstGeom>
          <a:solidFill>
            <a:srgbClr val="5C63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Traditional Software Engineering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9BC3E83-835E-40F0-B81B-078B39C9A4DD}"/>
              </a:ext>
            </a:extLst>
          </p:cNvPr>
          <p:cNvSpPr/>
          <p:nvPr/>
        </p:nvSpPr>
        <p:spPr>
          <a:xfrm>
            <a:off x="1979864" y="1990529"/>
            <a:ext cx="3537555" cy="3925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 “Height”=5.1 FT and </a:t>
            </a:r>
          </a:p>
          <a:p>
            <a:pPr lvl="1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“Weight”= 100 LB and </a:t>
            </a:r>
          </a:p>
          <a:p>
            <a:pPr lvl="1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“Color” = White and </a:t>
            </a:r>
          </a:p>
          <a:p>
            <a:pPr lvl="1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“Eye” = Blue and </a:t>
            </a:r>
          </a:p>
          <a:p>
            <a:pPr lvl="1"/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If “Body Size” =  Normal, then “Ethnicity” = </a:t>
            </a:r>
            <a:r>
              <a:rPr lang="en-US" sz="1600" dirty="0">
                <a:solidFill>
                  <a:srgbClr val="C60C5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White</a:t>
            </a:r>
          </a:p>
          <a:p>
            <a:pPr lvl="1"/>
            <a:endParaRPr lang="en-US" sz="1600" dirty="0">
              <a:solidFill>
                <a:srgbClr val="C60C5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endParaRPr lang="en-US" sz="1600" dirty="0">
              <a:solidFill>
                <a:srgbClr val="C60C5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1"/>
            <a:endParaRPr lang="en-US" sz="1600" dirty="0">
              <a:solidFill>
                <a:srgbClr val="C60C5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rgbClr val="C60C5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rgbClr val="C60C5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rgbClr val="C60C5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rgbClr val="C60C5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rgbClr val="C60C5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1600" dirty="0">
              <a:solidFill>
                <a:srgbClr val="C60C5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9ADB6506-693B-44A5-83CA-F41CB2761E8B}"/>
              </a:ext>
            </a:extLst>
          </p:cNvPr>
          <p:cNvSpPr/>
          <p:nvPr/>
        </p:nvSpPr>
        <p:spPr>
          <a:xfrm>
            <a:off x="5877660" y="1134859"/>
            <a:ext cx="45719" cy="56858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xmlns="" id="{2D39CC19-794D-49AD-A349-A13E17C7DAE6}"/>
              </a:ext>
            </a:extLst>
          </p:cNvPr>
          <p:cNvGraphicFramePr>
            <a:graphicFrameLocks noGrp="1"/>
          </p:cNvGraphicFramePr>
          <p:nvPr/>
        </p:nvGraphicFramePr>
        <p:xfrm>
          <a:off x="6335950" y="2052370"/>
          <a:ext cx="5654118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5508">
                  <a:extLst>
                    <a:ext uri="{9D8B030D-6E8A-4147-A177-3AD203B41FA5}">
                      <a16:colId xmlns:a16="http://schemas.microsoft.com/office/drawing/2014/main" xmlns="" val="409144924"/>
                    </a:ext>
                  </a:extLst>
                </a:gridCol>
                <a:gridCol w="671322">
                  <a:extLst>
                    <a:ext uri="{9D8B030D-6E8A-4147-A177-3AD203B41FA5}">
                      <a16:colId xmlns:a16="http://schemas.microsoft.com/office/drawing/2014/main" xmlns="" val="3547027536"/>
                    </a:ext>
                  </a:extLst>
                </a:gridCol>
                <a:gridCol w="1189228">
                  <a:extLst>
                    <a:ext uri="{9D8B030D-6E8A-4147-A177-3AD203B41FA5}">
                      <a16:colId xmlns:a16="http://schemas.microsoft.com/office/drawing/2014/main" xmlns="" val="4270218133"/>
                    </a:ext>
                  </a:extLst>
                </a:gridCol>
                <a:gridCol w="1041273">
                  <a:extLst>
                    <a:ext uri="{9D8B030D-6E8A-4147-A177-3AD203B41FA5}">
                      <a16:colId xmlns:a16="http://schemas.microsoft.com/office/drawing/2014/main" xmlns="" val="465356951"/>
                    </a:ext>
                  </a:extLst>
                </a:gridCol>
                <a:gridCol w="818198">
                  <a:extLst>
                    <a:ext uri="{9D8B030D-6E8A-4147-A177-3AD203B41FA5}">
                      <a16:colId xmlns:a16="http://schemas.microsoft.com/office/drawing/2014/main" xmlns="" val="1595851151"/>
                    </a:ext>
                  </a:extLst>
                </a:gridCol>
                <a:gridCol w="1298589">
                  <a:extLst>
                    <a:ext uri="{9D8B030D-6E8A-4147-A177-3AD203B41FA5}">
                      <a16:colId xmlns:a16="http://schemas.microsoft.com/office/drawing/2014/main" xmlns="" val="1245509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Height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81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Weight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81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Color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81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Eye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81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Body Size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81D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Ethnicity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81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890254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5.1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Partially White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Dark Blue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Slim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Indian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38612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5.2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Full White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Light Blue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Fat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White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85883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5.3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Half White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Blue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Slim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Chinese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07937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5.4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Brown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Brown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Slim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White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45371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5.6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140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Black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Light Brown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Fat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Black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9643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5.7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Half Black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Dark Brown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Slim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Hispanic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79879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5.8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160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Light Black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Gray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Fat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Black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917997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5.9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Dark Brown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Blue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Slim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Indian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23897771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5ACE0B88-90E7-4D5C-A71D-0B00C1661389}"/>
              </a:ext>
            </a:extLst>
          </p:cNvPr>
          <p:cNvSpPr txBox="1"/>
          <p:nvPr/>
        </p:nvSpPr>
        <p:spPr>
          <a:xfrm>
            <a:off x="0" y="-9331"/>
            <a:ext cx="12192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the Difference Between Machine Learning-Based Software Engineering and Traditional Software Engineering?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920722D8-33C6-4CB3-9D70-18C0F558D1CD}"/>
              </a:ext>
            </a:extLst>
          </p:cNvPr>
          <p:cNvSpPr/>
          <p:nvPr/>
        </p:nvSpPr>
        <p:spPr>
          <a:xfrm>
            <a:off x="6335949" y="1278294"/>
            <a:ext cx="5663785" cy="712235"/>
          </a:xfrm>
          <a:prstGeom prst="rect">
            <a:avLst/>
          </a:prstGeom>
          <a:solidFill>
            <a:srgbClr val="D46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Learning-Based Software Engineering</a:t>
            </a:r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xmlns="" id="{9D12F509-05AA-43CF-9180-0D836B5054F9}"/>
              </a:ext>
            </a:extLst>
          </p:cNvPr>
          <p:cNvSpPr/>
          <p:nvPr/>
        </p:nvSpPr>
        <p:spPr>
          <a:xfrm>
            <a:off x="3276464" y="3665165"/>
            <a:ext cx="556998" cy="640886"/>
          </a:xfrm>
          <a:prstGeom prst="downArrow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xmlns="" id="{9C6DDB3F-2F28-4790-A48A-8FBE0DFB3AC3}"/>
              </a:ext>
            </a:extLst>
          </p:cNvPr>
          <p:cNvSpPr/>
          <p:nvPr/>
        </p:nvSpPr>
        <p:spPr>
          <a:xfrm>
            <a:off x="8884510" y="5493614"/>
            <a:ext cx="556998" cy="640886"/>
          </a:xfrm>
          <a:prstGeom prst="down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CBA055E1-3D7B-4CAC-9448-25498E741280}"/>
              </a:ext>
            </a:extLst>
          </p:cNvPr>
          <p:cNvSpPr txBox="1"/>
          <p:nvPr/>
        </p:nvSpPr>
        <p:spPr>
          <a:xfrm>
            <a:off x="6839339" y="6246468"/>
            <a:ext cx="463731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71FFB8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These Ethnicity Data Is </a:t>
            </a:r>
            <a:r>
              <a:rPr lang="en-US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Sample Data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xmlns="" id="{27827E85-6E1E-406C-A957-3D5629995177}"/>
              </a:ext>
            </a:extLst>
          </p:cNvPr>
          <p:cNvSpPr/>
          <p:nvPr/>
        </p:nvSpPr>
        <p:spPr>
          <a:xfrm>
            <a:off x="2058953" y="4334225"/>
            <a:ext cx="3406136" cy="1469413"/>
          </a:xfrm>
          <a:prstGeom prst="roundRect">
            <a:avLst/>
          </a:prstGeom>
          <a:solidFill>
            <a:srgbClr val="D46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Human developed a program </a:t>
            </a:r>
          </a:p>
          <a:p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#1- Hard coded rules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#2- In-efficient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#3- Practically impossible to automate these type of solution</a:t>
            </a:r>
          </a:p>
        </p:txBody>
      </p:sp>
    </p:spTree>
    <p:extLst>
      <p:ext uri="{BB962C8B-B14F-4D97-AF65-F5344CB8AC3E}">
        <p14:creationId xmlns:p14="http://schemas.microsoft.com/office/powerpoint/2010/main" val="22430756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>
            <a:extLst>
              <a:ext uri="{FF2B5EF4-FFF2-40B4-BE49-F238E27FC236}">
                <a16:creationId xmlns:a16="http://schemas.microsoft.com/office/drawing/2014/main" xmlns="" id="{AC6EFB76-3EC3-4FCE-99C1-89C3D1DCD20D}"/>
              </a:ext>
            </a:extLst>
          </p:cNvPr>
          <p:cNvSpPr/>
          <p:nvPr/>
        </p:nvSpPr>
        <p:spPr>
          <a:xfrm>
            <a:off x="0" y="4142792"/>
            <a:ext cx="3554963" cy="271520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AB9A4452-3593-46E1-BFF0-BE6A47A13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65" y="5814057"/>
            <a:ext cx="1794888" cy="1043943"/>
          </a:xfrm>
          <a:prstGeom prst="rect">
            <a:avLst/>
          </a:prstGeom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9652722D-6E68-4AE7-B4C2-92873AE1A732}"/>
              </a:ext>
            </a:extLst>
          </p:cNvPr>
          <p:cNvSpPr/>
          <p:nvPr/>
        </p:nvSpPr>
        <p:spPr>
          <a:xfrm>
            <a:off x="2341984" y="961052"/>
            <a:ext cx="2444620" cy="895739"/>
          </a:xfrm>
          <a:prstGeom prst="rect">
            <a:avLst/>
          </a:prstGeom>
          <a:solidFill>
            <a:srgbClr val="D46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Height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457ED465-252D-42BD-8966-9ACAC2AC2DE5}"/>
              </a:ext>
            </a:extLst>
          </p:cNvPr>
          <p:cNvSpPr/>
          <p:nvPr/>
        </p:nvSpPr>
        <p:spPr>
          <a:xfrm>
            <a:off x="2341984" y="1929103"/>
            <a:ext cx="2444620" cy="895739"/>
          </a:xfrm>
          <a:prstGeom prst="rect">
            <a:avLst/>
          </a:prstGeom>
          <a:solidFill>
            <a:srgbClr val="D46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Weight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F3474123-ACD0-4822-BB22-539E2CA91768}"/>
              </a:ext>
            </a:extLst>
          </p:cNvPr>
          <p:cNvSpPr/>
          <p:nvPr/>
        </p:nvSpPr>
        <p:spPr>
          <a:xfrm>
            <a:off x="2341984" y="2897155"/>
            <a:ext cx="2444620" cy="895739"/>
          </a:xfrm>
          <a:prstGeom prst="rect">
            <a:avLst/>
          </a:prstGeom>
          <a:solidFill>
            <a:srgbClr val="D46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Color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32EBE112-8153-4960-A1D1-9841147CAA7F}"/>
              </a:ext>
            </a:extLst>
          </p:cNvPr>
          <p:cNvSpPr/>
          <p:nvPr/>
        </p:nvSpPr>
        <p:spPr>
          <a:xfrm>
            <a:off x="2341984" y="3865207"/>
            <a:ext cx="2444620" cy="895739"/>
          </a:xfrm>
          <a:prstGeom prst="rect">
            <a:avLst/>
          </a:prstGeom>
          <a:solidFill>
            <a:srgbClr val="D46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Eye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32BD0875-BDEA-4865-A6FC-FACCA5D95B26}"/>
              </a:ext>
            </a:extLst>
          </p:cNvPr>
          <p:cNvSpPr/>
          <p:nvPr/>
        </p:nvSpPr>
        <p:spPr>
          <a:xfrm>
            <a:off x="2341984" y="4833259"/>
            <a:ext cx="2444620" cy="895739"/>
          </a:xfrm>
          <a:prstGeom prst="rect">
            <a:avLst/>
          </a:prstGeom>
          <a:solidFill>
            <a:srgbClr val="D466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Body Size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xmlns="" id="{FB02DA16-2AF4-4B5D-A95D-0272D8DA4B8E}"/>
              </a:ext>
            </a:extLst>
          </p:cNvPr>
          <p:cNvSpPr/>
          <p:nvPr/>
        </p:nvSpPr>
        <p:spPr>
          <a:xfrm>
            <a:off x="5713444" y="1196649"/>
            <a:ext cx="373225" cy="5262467"/>
          </a:xfrm>
          <a:prstGeom prst="rightBrac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6F172F36-3659-48C9-A862-1EE40BF4FA61}"/>
              </a:ext>
            </a:extLst>
          </p:cNvPr>
          <p:cNvSpPr/>
          <p:nvPr/>
        </p:nvSpPr>
        <p:spPr>
          <a:xfrm>
            <a:off x="6195527" y="2015413"/>
            <a:ext cx="3377682" cy="3265715"/>
          </a:xfrm>
          <a:prstGeom prst="ellipse">
            <a:avLst/>
          </a:prstGeom>
          <a:solidFill>
            <a:srgbClr val="71FFB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Machine Learning, These Are All </a:t>
            </a:r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Features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E2926D5C-F452-4848-A252-D8C90B542E73}"/>
              </a:ext>
            </a:extLst>
          </p:cNvPr>
          <p:cNvSpPr txBox="1"/>
          <p:nvPr/>
        </p:nvSpPr>
        <p:spPr>
          <a:xfrm>
            <a:off x="0" y="559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Are These…</a:t>
            </a:r>
          </a:p>
        </p:txBody>
      </p:sp>
    </p:spTree>
    <p:extLst>
      <p:ext uri="{BB962C8B-B14F-4D97-AF65-F5344CB8AC3E}">
        <p14:creationId xmlns:p14="http://schemas.microsoft.com/office/powerpoint/2010/main" val="1193425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81BDF9C-B24A-4CDC-A516-39F9200E82B8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B18BE890-8724-4C59-BFFB-143DDED038D3}"/>
              </a:ext>
            </a:extLst>
          </p:cNvPr>
          <p:cNvSpPr txBox="1"/>
          <p:nvPr/>
        </p:nvSpPr>
        <p:spPr>
          <a:xfrm>
            <a:off x="0" y="2828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Let's Solve the Mystery</a:t>
            </a:r>
            <a:endParaRPr lang="en-US" sz="3200" b="1" dirty="0">
              <a:solidFill>
                <a:srgbClr val="1B25E3"/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DF3BF750-26F7-4DB1-9A0E-8D67C64CF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xmlns="" id="{659BF74C-4755-446F-838A-133A0FCA2EF2}"/>
              </a:ext>
            </a:extLst>
          </p:cNvPr>
          <p:cNvSpPr/>
          <p:nvPr/>
        </p:nvSpPr>
        <p:spPr>
          <a:xfrm>
            <a:off x="676468" y="1116552"/>
            <a:ext cx="1474237" cy="139959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Mystery</a:t>
            </a: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F7B7DC8F-0361-47C6-9C27-D5EF1ECEA38B}"/>
              </a:ext>
            </a:extLst>
          </p:cNvPr>
          <p:cNvSpPr/>
          <p:nvPr/>
        </p:nvSpPr>
        <p:spPr>
          <a:xfrm>
            <a:off x="382555" y="2516144"/>
            <a:ext cx="2062065" cy="38162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Artificial Intelligence</a:t>
            </a: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E8A0AE55-D8B8-4CA5-977F-EA778A4713F1}"/>
              </a:ext>
            </a:extLst>
          </p:cNvPr>
          <p:cNvSpPr/>
          <p:nvPr/>
        </p:nvSpPr>
        <p:spPr>
          <a:xfrm>
            <a:off x="2918925" y="1116552"/>
            <a:ext cx="1474237" cy="139959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Mystery</a:t>
            </a: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6B3E4ADC-B62A-4084-AF61-62D98FED523D}"/>
              </a:ext>
            </a:extLst>
          </p:cNvPr>
          <p:cNvSpPr/>
          <p:nvPr/>
        </p:nvSpPr>
        <p:spPr>
          <a:xfrm>
            <a:off x="2625012" y="2516144"/>
            <a:ext cx="2062065" cy="38162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</a:t>
            </a: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3D7564DB-46A6-4B4A-BD08-BDAB5367F069}"/>
              </a:ext>
            </a:extLst>
          </p:cNvPr>
          <p:cNvSpPr/>
          <p:nvPr/>
        </p:nvSpPr>
        <p:spPr>
          <a:xfrm>
            <a:off x="5187822" y="1116552"/>
            <a:ext cx="1474237" cy="139959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Mystery</a:t>
            </a: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0ED0E230-D128-4C7D-9F5B-4C5095B17E39}"/>
              </a:ext>
            </a:extLst>
          </p:cNvPr>
          <p:cNvSpPr/>
          <p:nvPr/>
        </p:nvSpPr>
        <p:spPr>
          <a:xfrm>
            <a:off x="4893909" y="2516144"/>
            <a:ext cx="2062065" cy="38162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Science</a:t>
            </a: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D4B45C83-CD7C-461E-8712-944943722314}"/>
              </a:ext>
            </a:extLst>
          </p:cNvPr>
          <p:cNvSpPr/>
          <p:nvPr/>
        </p:nvSpPr>
        <p:spPr>
          <a:xfrm>
            <a:off x="7430279" y="1116552"/>
            <a:ext cx="1474237" cy="139959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Mystery</a:t>
            </a: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65BC5526-6411-4EEE-9407-22240E1FDFB3}"/>
              </a:ext>
            </a:extLst>
          </p:cNvPr>
          <p:cNvSpPr/>
          <p:nvPr/>
        </p:nvSpPr>
        <p:spPr>
          <a:xfrm>
            <a:off x="7136366" y="2516144"/>
            <a:ext cx="2062065" cy="38162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Intelligence Automation</a:t>
            </a: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A84580A1-C0EF-4D93-A5DC-ADE17905E932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 Periasamy | (916)-296-0228| Not for Distribution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xmlns="" id="{4BA199FB-D7A6-404E-8B40-29E0DD401BB2}"/>
              </a:ext>
            </a:extLst>
          </p:cNvPr>
          <p:cNvSpPr/>
          <p:nvPr/>
        </p:nvSpPr>
        <p:spPr>
          <a:xfrm>
            <a:off x="9786257" y="1113431"/>
            <a:ext cx="1474237" cy="139959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Mystery</a:t>
            </a: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F596E3A9-F5AC-4E9A-8D6B-50B4BCC9E900}"/>
              </a:ext>
            </a:extLst>
          </p:cNvPr>
          <p:cNvSpPr/>
          <p:nvPr/>
        </p:nvSpPr>
        <p:spPr>
          <a:xfrm>
            <a:off x="9492344" y="2513023"/>
            <a:ext cx="2062065" cy="38162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Digital Transformation</a:t>
            </a:r>
          </a:p>
          <a:p>
            <a:pPr algn="ctr"/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" name="Arrow: Striped Right 31">
            <a:extLst>
              <a:ext uri="{FF2B5EF4-FFF2-40B4-BE49-F238E27FC236}">
                <a16:creationId xmlns:a16="http://schemas.microsoft.com/office/drawing/2014/main" xmlns="" id="{85B33892-D25D-4E8C-8118-8E30759B022B}"/>
              </a:ext>
            </a:extLst>
          </p:cNvPr>
          <p:cNvSpPr/>
          <p:nvPr/>
        </p:nvSpPr>
        <p:spPr>
          <a:xfrm>
            <a:off x="382555" y="3984171"/>
            <a:ext cx="11171854" cy="2345073"/>
          </a:xfrm>
          <a:prstGeom prst="striped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majority of the population heard about these terms. From an industry perspective, Only .1 or .2 % of the individuals understood these terminologies both from the functional and technical level to develop real-world applications -- beyond use cases.</a:t>
            </a:r>
          </a:p>
        </p:txBody>
      </p:sp>
    </p:spTree>
    <p:extLst>
      <p:ext uri="{BB962C8B-B14F-4D97-AF65-F5344CB8AC3E}">
        <p14:creationId xmlns:p14="http://schemas.microsoft.com/office/powerpoint/2010/main" val="31334887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>
            <a:extLst>
              <a:ext uri="{FF2B5EF4-FFF2-40B4-BE49-F238E27FC236}">
                <a16:creationId xmlns:a16="http://schemas.microsoft.com/office/drawing/2014/main" xmlns="" id="{54E04E01-6D9F-41F3-90EF-9E07E7F10A31}"/>
              </a:ext>
            </a:extLst>
          </p:cNvPr>
          <p:cNvSpPr/>
          <p:nvPr/>
        </p:nvSpPr>
        <p:spPr>
          <a:xfrm>
            <a:off x="0" y="4142792"/>
            <a:ext cx="3554963" cy="271520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6C1B854-AD68-4657-9ACB-28081B4FE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65" y="5814057"/>
            <a:ext cx="1794888" cy="1043943"/>
          </a:xfrm>
          <a:prstGeom prst="rect">
            <a:avLst/>
          </a:prstGeom>
          <a:ln>
            <a:noFill/>
          </a:ln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xmlns="" id="{99D93B88-58EA-419F-A25B-66D0FBCA616E}"/>
              </a:ext>
            </a:extLst>
          </p:cNvPr>
          <p:cNvSpPr/>
          <p:nvPr/>
        </p:nvSpPr>
        <p:spPr>
          <a:xfrm>
            <a:off x="615820" y="867746"/>
            <a:ext cx="1231641" cy="1119674"/>
          </a:xfrm>
          <a:prstGeom prst="ellipse">
            <a:avLst/>
          </a:prstGeom>
          <a:noFill/>
          <a:ln>
            <a:solidFill>
              <a:srgbClr val="71FFB8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#1</a:t>
            </a:r>
          </a:p>
        </p:txBody>
      </p:sp>
      <p:sp>
        <p:nvSpPr>
          <p:cNvPr id="11" name="Arrow: Striped Right 10">
            <a:extLst>
              <a:ext uri="{FF2B5EF4-FFF2-40B4-BE49-F238E27FC236}">
                <a16:creationId xmlns:a16="http://schemas.microsoft.com/office/drawing/2014/main" xmlns="" id="{AA09C99C-E520-49E2-A9EA-12AF036A0AAE}"/>
              </a:ext>
            </a:extLst>
          </p:cNvPr>
          <p:cNvSpPr/>
          <p:nvPr/>
        </p:nvSpPr>
        <p:spPr>
          <a:xfrm>
            <a:off x="1993638" y="727785"/>
            <a:ext cx="9809585" cy="1315617"/>
          </a:xfrm>
          <a:prstGeom prst="stripedRightArrow">
            <a:avLst/>
          </a:prstGeom>
          <a:noFill/>
          <a:ln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Self-learning, no hardcoded rules, adopts business changes (or new business rules or changes to existing rules)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6A51906-FAB1-4A6F-9BC1-E53FA15A2D17}"/>
              </a:ext>
            </a:extLst>
          </p:cNvPr>
          <p:cNvSpPr txBox="1"/>
          <p:nvPr/>
        </p:nvSpPr>
        <p:spPr>
          <a:xfrm>
            <a:off x="0" y="55985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Benefits </a:t>
            </a:r>
            <a:r>
              <a:rPr lang="en-US" sz="3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Machine Learning-Based Software Engineering 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AEBA38F8-1A30-4172-B170-2E40AD50CD9D}"/>
              </a:ext>
            </a:extLst>
          </p:cNvPr>
          <p:cNvSpPr/>
          <p:nvPr/>
        </p:nvSpPr>
        <p:spPr>
          <a:xfrm>
            <a:off x="615820" y="2295331"/>
            <a:ext cx="1231641" cy="1119674"/>
          </a:xfrm>
          <a:prstGeom prst="ellipse">
            <a:avLst/>
          </a:prstGeom>
          <a:noFill/>
          <a:ln>
            <a:solidFill>
              <a:srgbClr val="71FFB8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#2</a:t>
            </a:r>
          </a:p>
        </p:txBody>
      </p:sp>
      <p:sp>
        <p:nvSpPr>
          <p:cNvPr id="16" name="Arrow: Striped Right 15">
            <a:extLst>
              <a:ext uri="{FF2B5EF4-FFF2-40B4-BE49-F238E27FC236}">
                <a16:creationId xmlns:a16="http://schemas.microsoft.com/office/drawing/2014/main" xmlns="" id="{55D3A596-EB82-4196-B7BC-F77DE6B20582}"/>
              </a:ext>
            </a:extLst>
          </p:cNvPr>
          <p:cNvSpPr/>
          <p:nvPr/>
        </p:nvSpPr>
        <p:spPr>
          <a:xfrm>
            <a:off x="1993639" y="2155370"/>
            <a:ext cx="9044476" cy="1315617"/>
          </a:xfrm>
          <a:prstGeom prst="stripedRightArrow">
            <a:avLst/>
          </a:prstGeom>
          <a:noFill/>
          <a:ln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Most Efficient and Highly Productive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705D724E-2614-4E30-BD0A-0C9A5D9AFA90}"/>
              </a:ext>
            </a:extLst>
          </p:cNvPr>
          <p:cNvSpPr/>
          <p:nvPr/>
        </p:nvSpPr>
        <p:spPr>
          <a:xfrm>
            <a:off x="628259" y="3670044"/>
            <a:ext cx="1231641" cy="1119674"/>
          </a:xfrm>
          <a:prstGeom prst="ellipse">
            <a:avLst/>
          </a:prstGeom>
          <a:noFill/>
          <a:ln>
            <a:solidFill>
              <a:srgbClr val="71FFB8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#3</a:t>
            </a:r>
          </a:p>
        </p:txBody>
      </p:sp>
      <p:sp>
        <p:nvSpPr>
          <p:cNvPr id="20" name="Arrow: Striped Right 19">
            <a:extLst>
              <a:ext uri="{FF2B5EF4-FFF2-40B4-BE49-F238E27FC236}">
                <a16:creationId xmlns:a16="http://schemas.microsoft.com/office/drawing/2014/main" xmlns="" id="{305F4CEF-FEBB-41D1-B313-FA99A06AC487}"/>
              </a:ext>
            </a:extLst>
          </p:cNvPr>
          <p:cNvSpPr/>
          <p:nvPr/>
        </p:nvSpPr>
        <p:spPr>
          <a:xfrm>
            <a:off x="2006078" y="3530083"/>
            <a:ext cx="8033661" cy="1315617"/>
          </a:xfrm>
          <a:prstGeom prst="stripedRightArrow">
            <a:avLst/>
          </a:prstGeom>
          <a:noFill/>
          <a:ln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Lost Cost to Manage as Compared to Human Developed Automation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xmlns="" id="{50153D13-280C-4D88-B82D-E4729A234B38}"/>
              </a:ext>
            </a:extLst>
          </p:cNvPr>
          <p:cNvSpPr/>
          <p:nvPr/>
        </p:nvSpPr>
        <p:spPr>
          <a:xfrm>
            <a:off x="628259" y="4929679"/>
            <a:ext cx="1231641" cy="1119674"/>
          </a:xfrm>
          <a:prstGeom prst="ellipse">
            <a:avLst/>
          </a:prstGeom>
          <a:noFill/>
          <a:ln>
            <a:solidFill>
              <a:srgbClr val="C60C53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C60C5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#4</a:t>
            </a:r>
          </a:p>
        </p:txBody>
      </p:sp>
      <p:sp>
        <p:nvSpPr>
          <p:cNvPr id="24" name="Arrow: Striped Right 23">
            <a:extLst>
              <a:ext uri="{FF2B5EF4-FFF2-40B4-BE49-F238E27FC236}">
                <a16:creationId xmlns:a16="http://schemas.microsoft.com/office/drawing/2014/main" xmlns="" id="{ADF9821D-988D-4C4F-92FD-F763C8A1B67D}"/>
              </a:ext>
            </a:extLst>
          </p:cNvPr>
          <p:cNvSpPr/>
          <p:nvPr/>
        </p:nvSpPr>
        <p:spPr>
          <a:xfrm>
            <a:off x="1859902" y="4841035"/>
            <a:ext cx="7666654" cy="1315617"/>
          </a:xfrm>
          <a:prstGeom prst="stripedRightArrow">
            <a:avLst/>
          </a:prstGeom>
          <a:noFill/>
          <a:ln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Machine Intelligent Than a Human Intelligent</a:t>
            </a:r>
          </a:p>
        </p:txBody>
      </p:sp>
    </p:spTree>
    <p:extLst>
      <p:ext uri="{BB962C8B-B14F-4D97-AF65-F5344CB8AC3E}">
        <p14:creationId xmlns:p14="http://schemas.microsoft.com/office/powerpoint/2010/main" val="35686804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xmlns="" id="{F6AF3ABA-988F-4E80-B6D2-E4E0268E24FD}"/>
              </a:ext>
            </a:extLst>
          </p:cNvPr>
          <p:cNvGraphicFramePr>
            <a:graphicFrameLocks noGrp="1"/>
          </p:cNvGraphicFramePr>
          <p:nvPr/>
        </p:nvGraphicFramePr>
        <p:xfrm>
          <a:off x="282388" y="1881092"/>
          <a:ext cx="11627224" cy="41611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xmlns="" val="3132694686"/>
                    </a:ext>
                  </a:extLst>
                </a:gridCol>
                <a:gridCol w="2554942">
                  <a:extLst>
                    <a:ext uri="{9D8B030D-6E8A-4147-A177-3AD203B41FA5}">
                      <a16:colId xmlns:a16="http://schemas.microsoft.com/office/drawing/2014/main" xmlns="" val="2197612547"/>
                    </a:ext>
                  </a:extLst>
                </a:gridCol>
                <a:gridCol w="1841366">
                  <a:extLst>
                    <a:ext uri="{9D8B030D-6E8A-4147-A177-3AD203B41FA5}">
                      <a16:colId xmlns:a16="http://schemas.microsoft.com/office/drawing/2014/main" xmlns="" val="3913716520"/>
                    </a:ext>
                  </a:extLst>
                </a:gridCol>
                <a:gridCol w="1825198">
                  <a:extLst>
                    <a:ext uri="{9D8B030D-6E8A-4147-A177-3AD203B41FA5}">
                      <a16:colId xmlns:a16="http://schemas.microsoft.com/office/drawing/2014/main" xmlns="" val="1934407194"/>
                    </a:ext>
                  </a:extLst>
                </a:gridCol>
                <a:gridCol w="2096247">
                  <a:extLst>
                    <a:ext uri="{9D8B030D-6E8A-4147-A177-3AD203B41FA5}">
                      <a16:colId xmlns:a16="http://schemas.microsoft.com/office/drawing/2014/main" xmlns="" val="3504070634"/>
                    </a:ext>
                  </a:extLst>
                </a:gridCol>
                <a:gridCol w="1937871">
                  <a:extLst>
                    <a:ext uri="{9D8B030D-6E8A-4147-A177-3AD203B41FA5}">
                      <a16:colId xmlns:a16="http://schemas.microsoft.com/office/drawing/2014/main" xmlns="" val="1085152238"/>
                    </a:ext>
                  </a:extLst>
                </a:gridCol>
              </a:tblGrid>
              <a:tr h="412101">
                <a:tc>
                  <a:txBody>
                    <a:bodyPr/>
                    <a:lstStyle/>
                    <a:p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Characteristics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 of Problem It Solves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List of Models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Industry Use Cases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Implementation Steps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06619444"/>
                  </a:ext>
                </a:extLst>
              </a:tr>
              <a:tr h="2540346">
                <a:tc>
                  <a:txBody>
                    <a:bodyPr/>
                    <a:lstStyle/>
                    <a:p>
                      <a:endParaRPr lang="en-US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    Supervised</a:t>
                      </a:r>
                    </a:p>
                    <a:p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Machine Learning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 the name indicates the data undergoes supervision.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machine is trained with labels meaning the dataset is tagged with right answers.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Maps input to output based on the learning process.</a:t>
                      </a:r>
                    </a:p>
                    <a:p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AutoNum type="arabicPeriod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28600" indent="-228600">
                        <a:buAutoNum type="arabicPeriod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Classification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endParaRPr lang="en-US" sz="100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Regression</a:t>
                      </a:r>
                    </a:p>
                    <a:p>
                      <a:pPr marL="0" indent="0"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Linear Regression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Logistic Regression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Naïve Bayes Classifier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Decision Tree Regressor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Decision Tree Classifier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 Vector Machines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Patient LOS at the Hospital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Patient Health Risk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Patient Readmission Rate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Customer Churn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Customer Spend Prediction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AutoNum type="arabicPeriod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28600" indent="-228600">
                        <a:buAutoNum type="arabicPeriod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28600" indent="-228600">
                        <a:buAutoNum type="arabicPeriod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Formulation Problem Statement.</a:t>
                      </a:r>
                    </a:p>
                    <a:p>
                      <a:pPr marL="228600" indent="-228600">
                        <a:buAutoNum type="arabicPeriod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28600" indent="-228600">
                        <a:buAutoNum type="arabicPeriod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Engineering.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Identification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Collection  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Preparation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Provisioning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 Feature Engineering</a:t>
                      </a: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 Model Engineering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Selection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Training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Validation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Testing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Re-Training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Re-Testing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r>
                        <a:rPr lang="en-US" sz="1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 Solution Deployment</a:t>
                      </a: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8412696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CF09598-F478-48F9-BF66-0EB72B48D270}"/>
              </a:ext>
            </a:extLst>
          </p:cNvPr>
          <p:cNvSpPr txBox="1"/>
          <p:nvPr/>
        </p:nvSpPr>
        <p:spPr>
          <a:xfrm>
            <a:off x="1" y="6642588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E646BABD-C40C-46B0-B549-CB5497C9A740}"/>
              </a:ext>
            </a:extLst>
          </p:cNvPr>
          <p:cNvSpPr/>
          <p:nvPr/>
        </p:nvSpPr>
        <p:spPr>
          <a:xfrm>
            <a:off x="0" y="0"/>
            <a:ext cx="12192000" cy="1225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7C1B3E8-5303-4CF7-B11C-42FE4FB03D17}"/>
              </a:ext>
            </a:extLst>
          </p:cNvPr>
          <p:cNvSpPr txBox="1"/>
          <p:nvPr/>
        </p:nvSpPr>
        <p:spPr>
          <a:xfrm>
            <a:off x="0" y="51723"/>
            <a:ext cx="108701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Type of Machine Learning: </a:t>
            </a:r>
            <a:r>
              <a:rPr lang="en-US" sz="3200" b="1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Supervised Machine Learning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296AC80-3854-4B46-8AB0-F0E89733F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6" name="Arrow: Striped Right 5">
            <a:extLst>
              <a:ext uri="{FF2B5EF4-FFF2-40B4-BE49-F238E27FC236}">
                <a16:creationId xmlns:a16="http://schemas.microsoft.com/office/drawing/2014/main" xmlns="" id="{BE48A7E6-8D46-996F-BAB5-9BDE574D85D6}"/>
              </a:ext>
            </a:extLst>
          </p:cNvPr>
          <p:cNvSpPr/>
          <p:nvPr/>
        </p:nvSpPr>
        <p:spPr>
          <a:xfrm>
            <a:off x="1653702" y="2373549"/>
            <a:ext cx="2470826" cy="826851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3 Rules </a:t>
            </a:r>
          </a:p>
        </p:txBody>
      </p:sp>
      <p:sp>
        <p:nvSpPr>
          <p:cNvPr id="8" name="Arrow: Striped Right 7">
            <a:extLst>
              <a:ext uri="{FF2B5EF4-FFF2-40B4-BE49-F238E27FC236}">
                <a16:creationId xmlns:a16="http://schemas.microsoft.com/office/drawing/2014/main" xmlns="" id="{F894B9BC-F42D-40DC-8446-86F6CA4A1DF9}"/>
              </a:ext>
            </a:extLst>
          </p:cNvPr>
          <p:cNvSpPr/>
          <p:nvPr/>
        </p:nvSpPr>
        <p:spPr>
          <a:xfrm>
            <a:off x="5697166" y="2373549"/>
            <a:ext cx="2470826" cy="826851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Examples </a:t>
            </a:r>
          </a:p>
        </p:txBody>
      </p:sp>
      <p:sp>
        <p:nvSpPr>
          <p:cNvPr id="9" name="Arrow: Striped Right 8">
            <a:extLst>
              <a:ext uri="{FF2B5EF4-FFF2-40B4-BE49-F238E27FC236}">
                <a16:creationId xmlns:a16="http://schemas.microsoft.com/office/drawing/2014/main" xmlns="" id="{5543AE8D-1409-D3E7-B55C-E6DCA3A7E9DB}"/>
              </a:ext>
            </a:extLst>
          </p:cNvPr>
          <p:cNvSpPr/>
          <p:nvPr/>
        </p:nvSpPr>
        <p:spPr>
          <a:xfrm>
            <a:off x="1653702" y="4866433"/>
            <a:ext cx="2470826" cy="826851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Must produce an outcome excepted  </a:t>
            </a:r>
          </a:p>
        </p:txBody>
      </p:sp>
    </p:spTree>
    <p:extLst>
      <p:ext uri="{BB962C8B-B14F-4D97-AF65-F5344CB8AC3E}">
        <p14:creationId xmlns:p14="http://schemas.microsoft.com/office/powerpoint/2010/main" val="32449854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304494A-F437-4DF9-BD22-1188FA36933B}"/>
              </a:ext>
            </a:extLst>
          </p:cNvPr>
          <p:cNvSpPr/>
          <p:nvPr/>
        </p:nvSpPr>
        <p:spPr>
          <a:xfrm>
            <a:off x="-26636" y="0"/>
            <a:ext cx="12218635" cy="1225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1B81FD2-EAE6-45BA-BDA2-50F693E30101}"/>
              </a:ext>
            </a:extLst>
          </p:cNvPr>
          <p:cNvSpPr txBox="1"/>
          <p:nvPr/>
        </p:nvSpPr>
        <p:spPr>
          <a:xfrm>
            <a:off x="-26635" y="89048"/>
            <a:ext cx="100672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Type of Machine Learning: </a:t>
            </a:r>
            <a:r>
              <a:rPr lang="en-US" sz="3200" b="1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Supervised Machine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80CAA33-E8AE-48C7-9C34-D97A1150F4F7}"/>
              </a:ext>
            </a:extLst>
          </p:cNvPr>
          <p:cNvSpPr txBox="1"/>
          <p:nvPr/>
        </p:nvSpPr>
        <p:spPr>
          <a:xfrm>
            <a:off x="-26634" y="6642588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xmlns="" id="{D3B334F6-8C30-4BDC-A193-CE94BFEE5A9C}"/>
              </a:ext>
            </a:extLst>
          </p:cNvPr>
          <p:cNvGraphicFramePr>
            <a:graphicFrameLocks noGrp="1"/>
          </p:cNvGraphicFramePr>
          <p:nvPr/>
        </p:nvGraphicFramePr>
        <p:xfrm>
          <a:off x="1221466" y="3031329"/>
          <a:ext cx="93584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xmlns="" val="2058455170"/>
                    </a:ext>
                  </a:extLst>
                </a:gridCol>
                <a:gridCol w="1302068">
                  <a:extLst>
                    <a:ext uri="{9D8B030D-6E8A-4147-A177-3AD203B41FA5}">
                      <a16:colId xmlns:a16="http://schemas.microsoft.com/office/drawing/2014/main" xmlns="" val="2342281696"/>
                    </a:ext>
                  </a:extLst>
                </a:gridCol>
                <a:gridCol w="1565593">
                  <a:extLst>
                    <a:ext uri="{9D8B030D-6E8A-4147-A177-3AD203B41FA5}">
                      <a16:colId xmlns:a16="http://schemas.microsoft.com/office/drawing/2014/main" xmlns="" val="2293112070"/>
                    </a:ext>
                  </a:extLst>
                </a:gridCol>
                <a:gridCol w="1514793">
                  <a:extLst>
                    <a:ext uri="{9D8B030D-6E8A-4147-A177-3AD203B41FA5}">
                      <a16:colId xmlns:a16="http://schemas.microsoft.com/office/drawing/2014/main" xmlns="" val="181666802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xmlns="" val="2074166335"/>
                    </a:ext>
                  </a:extLst>
                </a:gridCol>
                <a:gridCol w="1492567">
                  <a:extLst>
                    <a:ext uri="{9D8B030D-6E8A-4147-A177-3AD203B41FA5}">
                      <a16:colId xmlns:a16="http://schemas.microsoft.com/office/drawing/2014/main" xmlns="" val="233493108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xmlns="" val="28740211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Location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Amount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Card Verified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Signature Captured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Valid or Not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99896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72999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Singapore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60358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Singapore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7538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76438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69575005"/>
                  </a:ext>
                </a:extLst>
              </a:tr>
            </a:tbl>
          </a:graphicData>
        </a:graphic>
      </p:graphicFrame>
      <p:sp>
        <p:nvSpPr>
          <p:cNvPr id="12" name="Left Brace 11">
            <a:extLst>
              <a:ext uri="{FF2B5EF4-FFF2-40B4-BE49-F238E27FC236}">
                <a16:creationId xmlns:a16="http://schemas.microsoft.com/office/drawing/2014/main" xmlns="" id="{B6FD2352-3FF9-464E-89EB-20729CE6988F}"/>
              </a:ext>
            </a:extLst>
          </p:cNvPr>
          <p:cNvSpPr/>
          <p:nvPr/>
        </p:nvSpPr>
        <p:spPr>
          <a:xfrm rot="5400000">
            <a:off x="5107339" y="-1417749"/>
            <a:ext cx="481094" cy="7982852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xmlns="" id="{D7FF9CB9-2E9A-43E0-9E5B-5FF78A46D916}"/>
              </a:ext>
            </a:extLst>
          </p:cNvPr>
          <p:cNvSpPr/>
          <p:nvPr/>
        </p:nvSpPr>
        <p:spPr>
          <a:xfrm rot="16200000">
            <a:off x="9926520" y="4841878"/>
            <a:ext cx="137212" cy="1169585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xmlns="" id="{62FAE7A4-42ED-4722-BA45-F3C9303F4FF8}"/>
              </a:ext>
            </a:extLst>
          </p:cNvPr>
          <p:cNvSpPr/>
          <p:nvPr/>
        </p:nvSpPr>
        <p:spPr>
          <a:xfrm>
            <a:off x="4465467" y="1846484"/>
            <a:ext cx="1603899" cy="455899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Input Data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xmlns="" id="{CAB474F4-4DFF-42CE-8116-86BE89557DB1}"/>
              </a:ext>
            </a:extLst>
          </p:cNvPr>
          <p:cNvSpPr/>
          <p:nvPr/>
        </p:nvSpPr>
        <p:spPr>
          <a:xfrm>
            <a:off x="9193176" y="5596972"/>
            <a:ext cx="1603899" cy="455899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Output | Target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4FAF0210-4115-45B0-8EF3-7CFC91A1B61A}"/>
              </a:ext>
            </a:extLst>
          </p:cNvPr>
          <p:cNvSpPr txBox="1"/>
          <p:nvPr/>
        </p:nvSpPr>
        <p:spPr>
          <a:xfrm>
            <a:off x="62145" y="5610686"/>
            <a:ext cx="87001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Supervised Machine Learning Facts = Mapping Input Data to an Output.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Are the Data Patterns You See in These Data Sets?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BCC5627A-FE37-419A-B267-8703B70C7DD5}"/>
              </a:ext>
            </a:extLst>
          </p:cNvPr>
          <p:cNvSpPr/>
          <p:nvPr/>
        </p:nvSpPr>
        <p:spPr>
          <a:xfrm>
            <a:off x="9552373" y="3066841"/>
            <a:ext cx="941033" cy="28892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4EFE1BDD-C9C5-4E80-9DF0-74B1ED5E43BE}"/>
              </a:ext>
            </a:extLst>
          </p:cNvPr>
          <p:cNvCxnSpPr/>
          <p:nvPr/>
        </p:nvCxnSpPr>
        <p:spPr>
          <a:xfrm flipV="1">
            <a:off x="10040645" y="2333130"/>
            <a:ext cx="0" cy="614258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xmlns="" id="{DCF4D74A-293E-4FEE-82A7-9708EE6EA548}"/>
              </a:ext>
            </a:extLst>
          </p:cNvPr>
          <p:cNvSpPr/>
          <p:nvPr/>
        </p:nvSpPr>
        <p:spPr>
          <a:xfrm>
            <a:off x="9238695" y="1758500"/>
            <a:ext cx="1603899" cy="45589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Label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ED1D20A-EBD3-43F1-8C13-0398C3D74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69706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48F321EE-484E-4CA7-8AC1-1C39CBF81B80}"/>
              </a:ext>
            </a:extLst>
          </p:cNvPr>
          <p:cNvSpPr/>
          <p:nvPr/>
        </p:nvSpPr>
        <p:spPr>
          <a:xfrm>
            <a:off x="-1" y="0"/>
            <a:ext cx="12192000" cy="1225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87F505B-7E44-4DB7-97D1-F2EAAFE137D7}"/>
              </a:ext>
            </a:extLst>
          </p:cNvPr>
          <p:cNvSpPr txBox="1"/>
          <p:nvPr/>
        </p:nvSpPr>
        <p:spPr>
          <a:xfrm>
            <a:off x="-26635" y="98379"/>
            <a:ext cx="1036495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Type of Machine Learning: </a:t>
            </a:r>
            <a:r>
              <a:rPr lang="en-US" sz="3200" b="1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Supervised Machine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B53EC5E-F799-4C72-915E-28DDD30AFFD7}"/>
              </a:ext>
            </a:extLst>
          </p:cNvPr>
          <p:cNvSpPr txBox="1"/>
          <p:nvPr/>
        </p:nvSpPr>
        <p:spPr>
          <a:xfrm>
            <a:off x="-26634" y="6642588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</a:t>
            </a:r>
          </a:p>
        </p:txBody>
      </p:sp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xmlns="" id="{7D5E3715-0146-45C5-925C-61F13FC49ADE}"/>
              </a:ext>
            </a:extLst>
          </p:cNvPr>
          <p:cNvGraphicFramePr>
            <a:graphicFrameLocks noGrp="1"/>
          </p:cNvGraphicFramePr>
          <p:nvPr/>
        </p:nvGraphicFramePr>
        <p:xfrm>
          <a:off x="1878413" y="1610900"/>
          <a:ext cx="9358450" cy="2265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xmlns="" val="2058455170"/>
                    </a:ext>
                  </a:extLst>
                </a:gridCol>
                <a:gridCol w="1302068">
                  <a:extLst>
                    <a:ext uri="{9D8B030D-6E8A-4147-A177-3AD203B41FA5}">
                      <a16:colId xmlns:a16="http://schemas.microsoft.com/office/drawing/2014/main" xmlns="" val="2342281696"/>
                    </a:ext>
                  </a:extLst>
                </a:gridCol>
                <a:gridCol w="1565593">
                  <a:extLst>
                    <a:ext uri="{9D8B030D-6E8A-4147-A177-3AD203B41FA5}">
                      <a16:colId xmlns:a16="http://schemas.microsoft.com/office/drawing/2014/main" xmlns="" val="2293112070"/>
                    </a:ext>
                  </a:extLst>
                </a:gridCol>
                <a:gridCol w="1514793">
                  <a:extLst>
                    <a:ext uri="{9D8B030D-6E8A-4147-A177-3AD203B41FA5}">
                      <a16:colId xmlns:a16="http://schemas.microsoft.com/office/drawing/2014/main" xmlns="" val="181666802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xmlns="" val="2074166335"/>
                    </a:ext>
                  </a:extLst>
                </a:gridCol>
                <a:gridCol w="1492567">
                  <a:extLst>
                    <a:ext uri="{9D8B030D-6E8A-4147-A177-3AD203B41FA5}">
                      <a16:colId xmlns:a16="http://schemas.microsoft.com/office/drawing/2014/main" xmlns="" val="2334931089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xmlns="" val="28740211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Location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Amount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Card Verified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Signature Captured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Valid or Not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99896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72999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Singapore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60358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Singapore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7538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76438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69575005"/>
                  </a:ext>
                </a:extLst>
              </a:tr>
            </a:tbl>
          </a:graphicData>
        </a:graphic>
      </p:graphicFrame>
      <p:sp>
        <p:nvSpPr>
          <p:cNvPr id="12" name="Isosceles Triangle 11">
            <a:extLst>
              <a:ext uri="{FF2B5EF4-FFF2-40B4-BE49-F238E27FC236}">
                <a16:creationId xmlns:a16="http://schemas.microsoft.com/office/drawing/2014/main" xmlns="" id="{111A2B3B-70AB-4504-BF24-0B9ECB2AA450}"/>
              </a:ext>
            </a:extLst>
          </p:cNvPr>
          <p:cNvSpPr/>
          <p:nvPr/>
        </p:nvSpPr>
        <p:spPr>
          <a:xfrm rot="5400000">
            <a:off x="-8880" y="2379213"/>
            <a:ext cx="1455938" cy="887767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xmlns="" id="{39B14905-FFF4-428B-99B5-2AF69580623B}"/>
              </a:ext>
            </a:extLst>
          </p:cNvPr>
          <p:cNvSpPr/>
          <p:nvPr/>
        </p:nvSpPr>
        <p:spPr>
          <a:xfrm rot="5400000">
            <a:off x="205663" y="2379214"/>
            <a:ext cx="1455938" cy="887767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5556817C-1287-46D0-97AF-97A1AE9CAF01}"/>
              </a:ext>
            </a:extLst>
          </p:cNvPr>
          <p:cNvSpPr txBox="1"/>
          <p:nvPr/>
        </p:nvSpPr>
        <p:spPr>
          <a:xfrm>
            <a:off x="280437" y="2570081"/>
            <a:ext cx="1097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Training </a:t>
            </a:r>
          </a:p>
          <a:p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Data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77CA77E5-34FA-49A7-80BB-4FD20D30E618}"/>
              </a:ext>
            </a:extLst>
          </p:cNvPr>
          <p:cNvSpPr/>
          <p:nvPr/>
        </p:nvSpPr>
        <p:spPr>
          <a:xfrm>
            <a:off x="10005134" y="1340524"/>
            <a:ext cx="1349405" cy="27343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6" name="Table 5">
            <a:extLst>
              <a:ext uri="{FF2B5EF4-FFF2-40B4-BE49-F238E27FC236}">
                <a16:creationId xmlns:a16="http://schemas.microsoft.com/office/drawing/2014/main" xmlns="" id="{A54C81D3-3FC5-4909-902D-8E95B26424C9}"/>
              </a:ext>
            </a:extLst>
          </p:cNvPr>
          <p:cNvGraphicFramePr>
            <a:graphicFrameLocks noGrp="1"/>
          </p:cNvGraphicFramePr>
          <p:nvPr/>
        </p:nvGraphicFramePr>
        <p:xfrm>
          <a:off x="395842" y="4149984"/>
          <a:ext cx="8197307" cy="1894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xmlns="" val="2058455170"/>
                    </a:ext>
                  </a:extLst>
                </a:gridCol>
                <a:gridCol w="1302068">
                  <a:extLst>
                    <a:ext uri="{9D8B030D-6E8A-4147-A177-3AD203B41FA5}">
                      <a16:colId xmlns:a16="http://schemas.microsoft.com/office/drawing/2014/main" xmlns="" val="2342281696"/>
                    </a:ext>
                  </a:extLst>
                </a:gridCol>
                <a:gridCol w="1565593">
                  <a:extLst>
                    <a:ext uri="{9D8B030D-6E8A-4147-A177-3AD203B41FA5}">
                      <a16:colId xmlns:a16="http://schemas.microsoft.com/office/drawing/2014/main" xmlns="" val="2293112070"/>
                    </a:ext>
                  </a:extLst>
                </a:gridCol>
                <a:gridCol w="1514793">
                  <a:extLst>
                    <a:ext uri="{9D8B030D-6E8A-4147-A177-3AD203B41FA5}">
                      <a16:colId xmlns:a16="http://schemas.microsoft.com/office/drawing/2014/main" xmlns="" val="181666802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xmlns="" val="2074166335"/>
                    </a:ext>
                  </a:extLst>
                </a:gridCol>
                <a:gridCol w="1492567">
                  <a:extLst>
                    <a:ext uri="{9D8B030D-6E8A-4147-A177-3AD203B41FA5}">
                      <a16:colId xmlns:a16="http://schemas.microsoft.com/office/drawing/2014/main" xmlns="" val="23349310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Location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Amount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Card Verified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Signature Captured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99896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02012020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72999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02012020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Singapore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60358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02012020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Singapore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7538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02012020</a:t>
                      </a: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76438620"/>
                  </a:ext>
                </a:extLst>
              </a:tr>
            </a:tbl>
          </a:graphicData>
        </a:graphic>
      </p:graphicFrame>
      <p:sp>
        <p:nvSpPr>
          <p:cNvPr id="17" name="Isosceles Triangle 16">
            <a:extLst>
              <a:ext uri="{FF2B5EF4-FFF2-40B4-BE49-F238E27FC236}">
                <a16:creationId xmlns:a16="http://schemas.microsoft.com/office/drawing/2014/main" xmlns="" id="{5E8BC4CF-B066-4628-95D6-757639AAE46E}"/>
              </a:ext>
            </a:extLst>
          </p:cNvPr>
          <p:cNvSpPr/>
          <p:nvPr/>
        </p:nvSpPr>
        <p:spPr>
          <a:xfrm rot="16200000">
            <a:off x="8618738" y="4674094"/>
            <a:ext cx="1455938" cy="887767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xmlns="" id="{84F164B6-BCB2-4971-9EFC-0727049F13C5}"/>
              </a:ext>
            </a:extLst>
          </p:cNvPr>
          <p:cNvSpPr/>
          <p:nvPr/>
        </p:nvSpPr>
        <p:spPr>
          <a:xfrm rot="16200000">
            <a:off x="8833281" y="4674095"/>
            <a:ext cx="1455938" cy="887767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B19DC5C8-ED76-4367-9C70-AF702BD44FDE}"/>
              </a:ext>
            </a:extLst>
          </p:cNvPr>
          <p:cNvSpPr txBox="1"/>
          <p:nvPr/>
        </p:nvSpPr>
        <p:spPr>
          <a:xfrm>
            <a:off x="9312677" y="4891596"/>
            <a:ext cx="692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Test Data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20E08C20-4309-438B-AB7E-29D35C29F44B}"/>
              </a:ext>
            </a:extLst>
          </p:cNvPr>
          <p:cNvSpPr txBox="1"/>
          <p:nvPr/>
        </p:nvSpPr>
        <p:spPr>
          <a:xfrm>
            <a:off x="0" y="6196615"/>
            <a:ext cx="12082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Test Data Has No Labels and No Outcome Attached to it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Machine Expected to Predict the Outcome or Map the Given Input to an Output(Learned in the Training Data)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663DA1D-486E-4971-94D6-397390DD0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80529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E986797E-7909-4158-BAFB-23914B42C352}"/>
              </a:ext>
            </a:extLst>
          </p:cNvPr>
          <p:cNvSpPr/>
          <p:nvPr/>
        </p:nvSpPr>
        <p:spPr>
          <a:xfrm>
            <a:off x="-26636" y="0"/>
            <a:ext cx="12218635" cy="1225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731872F-017D-4552-BF8B-89CAEB064A22}"/>
              </a:ext>
            </a:extLst>
          </p:cNvPr>
          <p:cNvSpPr txBox="1"/>
          <p:nvPr/>
        </p:nvSpPr>
        <p:spPr>
          <a:xfrm>
            <a:off x="-26635" y="51724"/>
            <a:ext cx="109994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Type of Machine Learning: </a:t>
            </a:r>
            <a:r>
              <a:rPr lang="en-US" sz="3200" b="1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Supervised Machine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A79C87D-96E0-4F10-9D32-253443315C59}"/>
              </a:ext>
            </a:extLst>
          </p:cNvPr>
          <p:cNvSpPr txBox="1"/>
          <p:nvPr/>
        </p:nvSpPr>
        <p:spPr>
          <a:xfrm>
            <a:off x="-26634" y="6642588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9A2E585B-2D50-4453-AA2B-440CA69619C2}"/>
              </a:ext>
            </a:extLst>
          </p:cNvPr>
          <p:cNvSpPr/>
          <p:nvPr/>
        </p:nvSpPr>
        <p:spPr>
          <a:xfrm>
            <a:off x="2831976" y="1988598"/>
            <a:ext cx="2867488" cy="435006"/>
          </a:xfrm>
          <a:prstGeom prst="rect">
            <a:avLst/>
          </a:prstGeom>
          <a:solidFill>
            <a:srgbClr val="00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Health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C8AEC10A-DC07-493E-8C99-EB3E07E91A68}"/>
              </a:ext>
            </a:extLst>
          </p:cNvPr>
          <p:cNvSpPr/>
          <p:nvPr/>
        </p:nvSpPr>
        <p:spPr>
          <a:xfrm>
            <a:off x="2831976" y="2490517"/>
            <a:ext cx="2867488" cy="32888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5D86EF6B-5E62-47EA-B327-C2F7732AED3F}"/>
              </a:ext>
            </a:extLst>
          </p:cNvPr>
          <p:cNvSpPr/>
          <p:nvPr/>
        </p:nvSpPr>
        <p:spPr>
          <a:xfrm>
            <a:off x="5860741" y="1988598"/>
            <a:ext cx="2867488" cy="435006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Consumer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1235755A-073D-44E3-8ED0-070F55FD6C76}"/>
              </a:ext>
            </a:extLst>
          </p:cNvPr>
          <p:cNvSpPr/>
          <p:nvPr/>
        </p:nvSpPr>
        <p:spPr>
          <a:xfrm>
            <a:off x="5860741" y="2490517"/>
            <a:ext cx="2867488" cy="32888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74A2D9E-8D2B-41DF-B8DA-FA23B9A002E6}"/>
              </a:ext>
            </a:extLst>
          </p:cNvPr>
          <p:cNvSpPr txBox="1"/>
          <p:nvPr/>
        </p:nvSpPr>
        <p:spPr>
          <a:xfrm>
            <a:off x="2831975" y="2823099"/>
            <a:ext cx="28674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Length of Stay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Readmission Rate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Discharge Rate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Behavioral Patterns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Value Based Care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Pay for Performance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i="1" u="sng" dirty="0">
                <a:latin typeface="Segoe UI" panose="020B0502040204020203" pitchFamily="34" charset="0"/>
                <a:cs typeface="Segoe UI" panose="020B0502040204020203" pitchFamily="34" charset="0"/>
              </a:rPr>
              <a:t>Others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AAF873A-9F72-4F3F-97DA-760351EF1C10}"/>
              </a:ext>
            </a:extLst>
          </p:cNvPr>
          <p:cNvSpPr txBox="1"/>
          <p:nvPr/>
        </p:nvSpPr>
        <p:spPr>
          <a:xfrm>
            <a:off x="5860739" y="2823099"/>
            <a:ext cx="28674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Buying Products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Buying Frequency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Spending Power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Churn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Sentiment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i="1" u="sng" dirty="0">
                <a:latin typeface="Segoe UI" panose="020B0502040204020203" pitchFamily="34" charset="0"/>
                <a:cs typeface="Segoe UI" panose="020B0502040204020203" pitchFamily="34" charset="0"/>
              </a:rPr>
              <a:t>Others</a:t>
            </a: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xmlns="" id="{CC304E05-6DA8-4702-BE31-04F428AE7892}"/>
              </a:ext>
            </a:extLst>
          </p:cNvPr>
          <p:cNvSpPr/>
          <p:nvPr/>
        </p:nvSpPr>
        <p:spPr>
          <a:xfrm rot="5400000">
            <a:off x="443882" y="3457271"/>
            <a:ext cx="1455938" cy="887767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xmlns="" id="{38CE0716-A96C-4158-B42B-ED9F3FEB6D97}"/>
              </a:ext>
            </a:extLst>
          </p:cNvPr>
          <p:cNvSpPr/>
          <p:nvPr/>
        </p:nvSpPr>
        <p:spPr>
          <a:xfrm rot="5400000">
            <a:off x="658425" y="3457272"/>
            <a:ext cx="1455938" cy="887767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9583A68E-79C0-4F5C-99E7-F316B8DF938A}"/>
              </a:ext>
            </a:extLst>
          </p:cNvPr>
          <p:cNvSpPr txBox="1"/>
          <p:nvPr/>
        </p:nvSpPr>
        <p:spPr>
          <a:xfrm>
            <a:off x="733199" y="3648139"/>
            <a:ext cx="1097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Real-World Examples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D9AD9A34-861D-4347-B659-5B93A6F3D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28216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xmlns="" id="{F6AF3ABA-988F-4E80-B6D2-E4E0268E2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6180855"/>
              </p:ext>
            </p:extLst>
          </p:nvPr>
        </p:nvGraphicFramePr>
        <p:xfrm>
          <a:off x="255753" y="1756003"/>
          <a:ext cx="11627224" cy="4307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xmlns="" val="3132694686"/>
                    </a:ext>
                  </a:extLst>
                </a:gridCol>
                <a:gridCol w="2554942">
                  <a:extLst>
                    <a:ext uri="{9D8B030D-6E8A-4147-A177-3AD203B41FA5}">
                      <a16:colId xmlns:a16="http://schemas.microsoft.com/office/drawing/2014/main" xmlns="" val="2197612547"/>
                    </a:ext>
                  </a:extLst>
                </a:gridCol>
                <a:gridCol w="1841366">
                  <a:extLst>
                    <a:ext uri="{9D8B030D-6E8A-4147-A177-3AD203B41FA5}">
                      <a16:colId xmlns:a16="http://schemas.microsoft.com/office/drawing/2014/main" xmlns="" val="3913716520"/>
                    </a:ext>
                  </a:extLst>
                </a:gridCol>
                <a:gridCol w="1825198">
                  <a:extLst>
                    <a:ext uri="{9D8B030D-6E8A-4147-A177-3AD203B41FA5}">
                      <a16:colId xmlns:a16="http://schemas.microsoft.com/office/drawing/2014/main" xmlns="" val="1934407194"/>
                    </a:ext>
                  </a:extLst>
                </a:gridCol>
                <a:gridCol w="2096247">
                  <a:extLst>
                    <a:ext uri="{9D8B030D-6E8A-4147-A177-3AD203B41FA5}">
                      <a16:colId xmlns:a16="http://schemas.microsoft.com/office/drawing/2014/main" xmlns="" val="3504070634"/>
                    </a:ext>
                  </a:extLst>
                </a:gridCol>
                <a:gridCol w="1937871">
                  <a:extLst>
                    <a:ext uri="{9D8B030D-6E8A-4147-A177-3AD203B41FA5}">
                      <a16:colId xmlns:a16="http://schemas.microsoft.com/office/drawing/2014/main" xmlns="" val="1085152238"/>
                    </a:ext>
                  </a:extLst>
                </a:gridCol>
              </a:tblGrid>
              <a:tr h="392124"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Characteristics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Type of Problem It Solves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List of Models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Industry Use Cases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Key Implementation Steps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06619444"/>
                  </a:ext>
                </a:extLst>
              </a:tr>
              <a:tr h="3915322">
                <a:tc>
                  <a:txBody>
                    <a:bodyPr/>
                    <a:lstStyle/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05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Unsupervised</a:t>
                      </a:r>
                    </a:p>
                    <a:p>
                      <a:r>
                        <a:rPr lang="en-US" sz="105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Machine Learning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 the name indicates the data does not undergo any supervision.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machine groups the unsorted data w.r.t to pattern &amp; similarities present in the data.</a:t>
                      </a: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Clustering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endParaRPr lang="en-US" sz="1050" b="1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Association</a:t>
                      </a:r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b="1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Anomaly </a:t>
                      </a: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K-,Means Clustering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Hierarchical Clustering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Mean Shift Clustering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Density Based Spatial Clustering (DBSCAN)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K-Nearest Neighbors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Principal Component Analysis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Customer Segmentation.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Email Spam Filtering.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Target Marketing.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Website Network Trafficking.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Social Media Fake News Identification.</a:t>
                      </a: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AutoNum type="arabicPeriod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28600" indent="-228600">
                        <a:buAutoNum type="arabicPeriod"/>
                      </a:pPr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28600" indent="-228600">
                        <a:buAutoNum type="arabicPeriod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Formulation Problem Statement.</a:t>
                      </a:r>
                    </a:p>
                    <a:p>
                      <a:pPr marL="228600" indent="-228600">
                        <a:buAutoNum type="arabicPeriod"/>
                      </a:pPr>
                      <a:endParaRPr lang="en-US" sz="105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28600" indent="-228600">
                        <a:buAutoNum type="arabicPeriod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Engineering.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Identification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Collection  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Preparation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Provisioning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 Feature Engineering</a:t>
                      </a: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05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 Model Engineering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Selection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Training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Validation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Testing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Re-Training</a:t>
                      </a:r>
                    </a:p>
                    <a:p>
                      <a:pPr marL="628650" lvl="1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Re-Testing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05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5. Solution Deployment</a:t>
                      </a: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7761663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50F16304-7176-4B4B-A15C-79EA581DDE52}"/>
              </a:ext>
            </a:extLst>
          </p:cNvPr>
          <p:cNvSpPr/>
          <p:nvPr/>
        </p:nvSpPr>
        <p:spPr>
          <a:xfrm>
            <a:off x="-26636" y="0"/>
            <a:ext cx="12218635" cy="1225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D4233AB-8A5C-4EB7-8FCC-DADAB4429E4D}"/>
              </a:ext>
            </a:extLst>
          </p:cNvPr>
          <p:cNvSpPr txBox="1"/>
          <p:nvPr/>
        </p:nvSpPr>
        <p:spPr>
          <a:xfrm>
            <a:off x="-26635" y="89048"/>
            <a:ext cx="103462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Type of Machine Learning: </a:t>
            </a:r>
            <a:r>
              <a:rPr lang="en-US" sz="3200" b="1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Unsupervised Machine Learning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C5F88EF-1A77-4F9C-BB06-E9841958C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20D31174-5EEA-427B-BB23-67CEA4C27A50}"/>
              </a:ext>
            </a:extLst>
          </p:cNvPr>
          <p:cNvSpPr txBox="1"/>
          <p:nvPr/>
        </p:nvSpPr>
        <p:spPr>
          <a:xfrm>
            <a:off x="1" y="6642588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</a:t>
            </a:r>
          </a:p>
        </p:txBody>
      </p:sp>
      <p:sp>
        <p:nvSpPr>
          <p:cNvPr id="6" name="Arrow: Striped Right 5">
            <a:extLst>
              <a:ext uri="{FF2B5EF4-FFF2-40B4-BE49-F238E27FC236}">
                <a16:creationId xmlns:a16="http://schemas.microsoft.com/office/drawing/2014/main" xmlns="" id="{FB407C38-17AD-24E5-67D8-CB1EBF73B7AA}"/>
              </a:ext>
            </a:extLst>
          </p:cNvPr>
          <p:cNvSpPr/>
          <p:nvPr/>
        </p:nvSpPr>
        <p:spPr>
          <a:xfrm>
            <a:off x="1702340" y="2198451"/>
            <a:ext cx="2470826" cy="826851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 Rules </a:t>
            </a:r>
          </a:p>
        </p:txBody>
      </p:sp>
      <p:sp>
        <p:nvSpPr>
          <p:cNvPr id="7" name="Arrow: Striped Right 6">
            <a:extLst>
              <a:ext uri="{FF2B5EF4-FFF2-40B4-BE49-F238E27FC236}">
                <a16:creationId xmlns:a16="http://schemas.microsoft.com/office/drawing/2014/main" xmlns="" id="{BA7C0814-CF7C-5C43-3BF4-72B121A6309A}"/>
              </a:ext>
            </a:extLst>
          </p:cNvPr>
          <p:cNvSpPr/>
          <p:nvPr/>
        </p:nvSpPr>
        <p:spPr>
          <a:xfrm>
            <a:off x="1702340" y="2901446"/>
            <a:ext cx="2470826" cy="826851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 outcome excepted  </a:t>
            </a:r>
          </a:p>
        </p:txBody>
      </p:sp>
      <p:sp>
        <p:nvSpPr>
          <p:cNvPr id="9" name="Arrow: Striped Right 8">
            <a:extLst>
              <a:ext uri="{FF2B5EF4-FFF2-40B4-BE49-F238E27FC236}">
                <a16:creationId xmlns:a16="http://schemas.microsoft.com/office/drawing/2014/main" xmlns="" id="{7AC04740-023F-70E0-3051-A380B0262DD2}"/>
              </a:ext>
            </a:extLst>
          </p:cNvPr>
          <p:cNvSpPr/>
          <p:nvPr/>
        </p:nvSpPr>
        <p:spPr>
          <a:xfrm>
            <a:off x="1621276" y="5018833"/>
            <a:ext cx="2470826" cy="826851"/>
          </a:xfrm>
          <a:prstGeom prst="striped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 Labels in the training and test</a:t>
            </a:r>
          </a:p>
        </p:txBody>
      </p:sp>
    </p:spTree>
    <p:extLst>
      <p:ext uri="{BB962C8B-B14F-4D97-AF65-F5344CB8AC3E}">
        <p14:creationId xmlns:p14="http://schemas.microsoft.com/office/powerpoint/2010/main" val="2443222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5D52D95B-2A5C-42CA-BDB5-D678B7869EDD}"/>
              </a:ext>
            </a:extLst>
          </p:cNvPr>
          <p:cNvSpPr/>
          <p:nvPr/>
        </p:nvSpPr>
        <p:spPr>
          <a:xfrm>
            <a:off x="0" y="0"/>
            <a:ext cx="12191999" cy="1225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F2F435B3-94AC-41AC-8B65-1247576DFBC2}"/>
              </a:ext>
            </a:extLst>
          </p:cNvPr>
          <p:cNvSpPr txBox="1"/>
          <p:nvPr/>
        </p:nvSpPr>
        <p:spPr>
          <a:xfrm>
            <a:off x="-26634" y="6642588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xmlns="" id="{2F97C101-D925-4016-A2FC-ECD586C4894C}"/>
              </a:ext>
            </a:extLst>
          </p:cNvPr>
          <p:cNvGraphicFramePr>
            <a:graphicFrameLocks noGrp="1"/>
          </p:cNvGraphicFramePr>
          <p:nvPr/>
        </p:nvGraphicFramePr>
        <p:xfrm>
          <a:off x="1878413" y="1468855"/>
          <a:ext cx="8197307" cy="2265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xmlns="" val="2058455170"/>
                    </a:ext>
                  </a:extLst>
                </a:gridCol>
                <a:gridCol w="1302068">
                  <a:extLst>
                    <a:ext uri="{9D8B030D-6E8A-4147-A177-3AD203B41FA5}">
                      <a16:colId xmlns:a16="http://schemas.microsoft.com/office/drawing/2014/main" xmlns="" val="2342281696"/>
                    </a:ext>
                  </a:extLst>
                </a:gridCol>
                <a:gridCol w="1565593">
                  <a:extLst>
                    <a:ext uri="{9D8B030D-6E8A-4147-A177-3AD203B41FA5}">
                      <a16:colId xmlns:a16="http://schemas.microsoft.com/office/drawing/2014/main" xmlns="" val="2293112070"/>
                    </a:ext>
                  </a:extLst>
                </a:gridCol>
                <a:gridCol w="1514793">
                  <a:extLst>
                    <a:ext uri="{9D8B030D-6E8A-4147-A177-3AD203B41FA5}">
                      <a16:colId xmlns:a16="http://schemas.microsoft.com/office/drawing/2014/main" xmlns="" val="181666802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xmlns="" val="2074166335"/>
                    </a:ext>
                  </a:extLst>
                </a:gridCol>
                <a:gridCol w="1492567">
                  <a:extLst>
                    <a:ext uri="{9D8B030D-6E8A-4147-A177-3AD203B41FA5}">
                      <a16:colId xmlns:a16="http://schemas.microsoft.com/office/drawing/2014/main" xmlns="" val="23349310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Location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Amount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Card Verified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Signature Captured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99896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72999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Singapore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60358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Singapore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7538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76438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69575005"/>
                  </a:ext>
                </a:extLst>
              </a:tr>
            </a:tbl>
          </a:graphicData>
        </a:graphic>
      </p:graphicFrame>
      <p:sp>
        <p:nvSpPr>
          <p:cNvPr id="6" name="Isosceles Triangle 5">
            <a:extLst>
              <a:ext uri="{FF2B5EF4-FFF2-40B4-BE49-F238E27FC236}">
                <a16:creationId xmlns:a16="http://schemas.microsoft.com/office/drawing/2014/main" xmlns="" id="{D28F21AA-BA68-47DD-9A41-51F684608A92}"/>
              </a:ext>
            </a:extLst>
          </p:cNvPr>
          <p:cNvSpPr/>
          <p:nvPr/>
        </p:nvSpPr>
        <p:spPr>
          <a:xfrm rot="5400000">
            <a:off x="-8880" y="2237168"/>
            <a:ext cx="1455938" cy="887767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xmlns="" id="{EDA282AD-8E96-4BA8-A738-DDCA75AFC1A0}"/>
              </a:ext>
            </a:extLst>
          </p:cNvPr>
          <p:cNvSpPr/>
          <p:nvPr/>
        </p:nvSpPr>
        <p:spPr>
          <a:xfrm rot="5400000">
            <a:off x="205663" y="2237169"/>
            <a:ext cx="1455938" cy="887767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CAC0248-199C-4B59-AD3D-A4138D02B545}"/>
              </a:ext>
            </a:extLst>
          </p:cNvPr>
          <p:cNvSpPr txBox="1"/>
          <p:nvPr/>
        </p:nvSpPr>
        <p:spPr>
          <a:xfrm>
            <a:off x="280437" y="2428036"/>
            <a:ext cx="1097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Training </a:t>
            </a:r>
          </a:p>
          <a:p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Data</a:t>
            </a:r>
          </a:p>
        </p:txBody>
      </p:sp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xmlns="" id="{630A931A-FFA3-4A98-A774-7F51956CA8E4}"/>
              </a:ext>
            </a:extLst>
          </p:cNvPr>
          <p:cNvGraphicFramePr>
            <a:graphicFrameLocks noGrp="1"/>
          </p:cNvGraphicFramePr>
          <p:nvPr/>
        </p:nvGraphicFramePr>
        <p:xfrm>
          <a:off x="2357808" y="4158861"/>
          <a:ext cx="8197307" cy="1894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xmlns="" val="2058455170"/>
                    </a:ext>
                  </a:extLst>
                </a:gridCol>
                <a:gridCol w="1302068">
                  <a:extLst>
                    <a:ext uri="{9D8B030D-6E8A-4147-A177-3AD203B41FA5}">
                      <a16:colId xmlns:a16="http://schemas.microsoft.com/office/drawing/2014/main" xmlns="" val="2342281696"/>
                    </a:ext>
                  </a:extLst>
                </a:gridCol>
                <a:gridCol w="1565593">
                  <a:extLst>
                    <a:ext uri="{9D8B030D-6E8A-4147-A177-3AD203B41FA5}">
                      <a16:colId xmlns:a16="http://schemas.microsoft.com/office/drawing/2014/main" xmlns="" val="2293112070"/>
                    </a:ext>
                  </a:extLst>
                </a:gridCol>
                <a:gridCol w="1514793">
                  <a:extLst>
                    <a:ext uri="{9D8B030D-6E8A-4147-A177-3AD203B41FA5}">
                      <a16:colId xmlns:a16="http://schemas.microsoft.com/office/drawing/2014/main" xmlns="" val="1816668028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xmlns="" val="2074166335"/>
                    </a:ext>
                  </a:extLst>
                </a:gridCol>
                <a:gridCol w="1492567">
                  <a:extLst>
                    <a:ext uri="{9D8B030D-6E8A-4147-A177-3AD203B41FA5}">
                      <a16:colId xmlns:a16="http://schemas.microsoft.com/office/drawing/2014/main" xmlns="" val="23349310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ID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Date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Location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Transaction Amount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Card Verified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Signature Captured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99896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02012020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72999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02012020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Singapore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603587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02012020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Singapore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7538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02012020</a:t>
                      </a:r>
                    </a:p>
                    <a:p>
                      <a:endParaRPr lang="en-US" sz="105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India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876438620"/>
                  </a:ext>
                </a:extLst>
              </a:tr>
            </a:tbl>
          </a:graphicData>
        </a:graphic>
      </p:graphicFrame>
      <p:sp>
        <p:nvSpPr>
          <p:cNvPr id="11" name="Isosceles Triangle 10">
            <a:extLst>
              <a:ext uri="{FF2B5EF4-FFF2-40B4-BE49-F238E27FC236}">
                <a16:creationId xmlns:a16="http://schemas.microsoft.com/office/drawing/2014/main" xmlns="" id="{2BFB9D68-F82A-4C18-9A5F-2D6A4FA94CE0}"/>
              </a:ext>
            </a:extLst>
          </p:cNvPr>
          <p:cNvSpPr/>
          <p:nvPr/>
        </p:nvSpPr>
        <p:spPr>
          <a:xfrm rot="16200000">
            <a:off x="10580704" y="4682971"/>
            <a:ext cx="1455938" cy="887767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xmlns="" id="{00197B71-F3D7-4268-B949-0614D31E1633}"/>
              </a:ext>
            </a:extLst>
          </p:cNvPr>
          <p:cNvSpPr/>
          <p:nvPr/>
        </p:nvSpPr>
        <p:spPr>
          <a:xfrm rot="16200000">
            <a:off x="10795247" y="4682972"/>
            <a:ext cx="1455938" cy="887767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9CA2AFF5-DF33-43B0-BC58-4E85334FB3EF}"/>
              </a:ext>
            </a:extLst>
          </p:cNvPr>
          <p:cNvSpPr txBox="1"/>
          <p:nvPr/>
        </p:nvSpPr>
        <p:spPr>
          <a:xfrm>
            <a:off x="11274643" y="4900473"/>
            <a:ext cx="692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Test Data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5EB118B-44E0-4594-93F5-A97CC27F423A}"/>
              </a:ext>
            </a:extLst>
          </p:cNvPr>
          <p:cNvSpPr txBox="1"/>
          <p:nvPr/>
        </p:nvSpPr>
        <p:spPr>
          <a:xfrm>
            <a:off x="8878" y="6196615"/>
            <a:ext cx="12082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Training Data Has No Labels and No Outcome Attached to it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Machine NOT Expected to Predict the Outcome or Map the Given Input to an Output(Learned in the Training Data)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192D4C6-31E3-4B49-9B95-F68F9BC9E58B}"/>
              </a:ext>
            </a:extLst>
          </p:cNvPr>
          <p:cNvSpPr txBox="1"/>
          <p:nvPr/>
        </p:nvSpPr>
        <p:spPr>
          <a:xfrm>
            <a:off x="-26635" y="89048"/>
            <a:ext cx="103462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Type of Machine Learning: </a:t>
            </a:r>
            <a:r>
              <a:rPr lang="en-US" sz="3200" b="1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Unsupervised Machine Learning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D7413AB4-C55E-44A0-A581-B937C224C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34879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xmlns="" id="{F6AF3ABA-988F-4E80-B6D2-E4E0268E24FD}"/>
              </a:ext>
            </a:extLst>
          </p:cNvPr>
          <p:cNvGraphicFramePr>
            <a:graphicFrameLocks noGrp="1"/>
          </p:cNvGraphicFramePr>
          <p:nvPr/>
        </p:nvGraphicFramePr>
        <p:xfrm>
          <a:off x="259976" y="1232224"/>
          <a:ext cx="11627224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xmlns="" val="3132694686"/>
                    </a:ext>
                  </a:extLst>
                </a:gridCol>
                <a:gridCol w="2554942">
                  <a:extLst>
                    <a:ext uri="{9D8B030D-6E8A-4147-A177-3AD203B41FA5}">
                      <a16:colId xmlns:a16="http://schemas.microsoft.com/office/drawing/2014/main" xmlns="" val="2197612547"/>
                    </a:ext>
                  </a:extLst>
                </a:gridCol>
                <a:gridCol w="1841366">
                  <a:extLst>
                    <a:ext uri="{9D8B030D-6E8A-4147-A177-3AD203B41FA5}">
                      <a16:colId xmlns:a16="http://schemas.microsoft.com/office/drawing/2014/main" xmlns="" val="3913716520"/>
                    </a:ext>
                  </a:extLst>
                </a:gridCol>
                <a:gridCol w="1825198">
                  <a:extLst>
                    <a:ext uri="{9D8B030D-6E8A-4147-A177-3AD203B41FA5}">
                      <a16:colId xmlns:a16="http://schemas.microsoft.com/office/drawing/2014/main" xmlns="" val="1934407194"/>
                    </a:ext>
                  </a:extLst>
                </a:gridCol>
                <a:gridCol w="2096247">
                  <a:extLst>
                    <a:ext uri="{9D8B030D-6E8A-4147-A177-3AD203B41FA5}">
                      <a16:colId xmlns:a16="http://schemas.microsoft.com/office/drawing/2014/main" xmlns="" val="3504070634"/>
                    </a:ext>
                  </a:extLst>
                </a:gridCol>
                <a:gridCol w="1937871">
                  <a:extLst>
                    <a:ext uri="{9D8B030D-6E8A-4147-A177-3AD203B41FA5}">
                      <a16:colId xmlns:a16="http://schemas.microsoft.com/office/drawing/2014/main" xmlns="" val="1085152238"/>
                    </a:ext>
                  </a:extLst>
                </a:gridCol>
              </a:tblGrid>
              <a:tr h="226025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Key Characteristics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Type of Problem It Solves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List of Models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Industry Use Cases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Key Implementation Steps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06619444"/>
                  </a:ext>
                </a:extLst>
              </a:tr>
              <a:tr h="4294481">
                <a:tc>
                  <a:txBody>
                    <a:bodyPr/>
                    <a:lstStyle/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endParaRPr lang="en-US" sz="1200" b="1" dirty="0"/>
                    </a:p>
                    <a:p>
                      <a:r>
                        <a:rPr lang="en-US" sz="1200" b="1" dirty="0"/>
                        <a:t>   Reinforcement</a:t>
                      </a:r>
                    </a:p>
                    <a:p>
                      <a:r>
                        <a:rPr lang="en-US" sz="1200" b="1" dirty="0"/>
                        <a:t>Machine Learning</a:t>
                      </a:r>
                    </a:p>
                    <a:p>
                      <a:endParaRPr lang="en-US" sz="1200" b="1" dirty="0"/>
                    </a:p>
                    <a:p>
                      <a:pPr marL="171450" indent="-171450">
                        <a:buFont typeface="Wingdings" panose="05000000000000000000" pitchFamily="2" charset="2"/>
                        <a:buChar char="ü"/>
                      </a:pPr>
                      <a:r>
                        <a:rPr lang="en-US" sz="1200" b="1" dirty="0"/>
                        <a:t>Agent 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ü"/>
                      </a:pPr>
                      <a:r>
                        <a:rPr lang="en-US" sz="1200" b="1" dirty="0"/>
                        <a:t>Environment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ü"/>
                      </a:pPr>
                      <a:r>
                        <a:rPr lang="en-US" sz="1200" b="1" dirty="0"/>
                        <a:t>Action/Task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ü"/>
                      </a:pPr>
                      <a:r>
                        <a:rPr lang="en-US" sz="1200" b="1" dirty="0"/>
                        <a:t>+ Score</a:t>
                      </a:r>
                    </a:p>
                    <a:p>
                      <a:pPr marL="171450" indent="-171450">
                        <a:buFont typeface="Wingdings" panose="05000000000000000000" pitchFamily="2" charset="2"/>
                        <a:buChar char="ü"/>
                      </a:pPr>
                      <a:r>
                        <a:rPr lang="en-US" sz="1200" b="1" dirty="0"/>
                        <a:t>- Score</a:t>
                      </a:r>
                    </a:p>
                    <a:p>
                      <a:endParaRPr lang="en-US" sz="12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dirty="0"/>
                        <a:t>Reinforcement Learning is about taking suitable action to maximize a reward in a particular situation.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/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reinforcement agent decides what to do to perform the given task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There is no training dataset involved.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agent learns from experience.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Reinforcement learning is a continuous decision-making process.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There is no supervisor, only a real number or reward signal.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Agent's actions determine the subsequent data it receives</a:t>
                      </a:r>
                    </a:p>
                    <a:p>
                      <a:endParaRPr lang="en-US" sz="12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</a:t>
                      </a:r>
                      <a:endParaRPr lang="en-US" sz="1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endParaRPr lang="en-US" sz="1200" b="1" dirty="0"/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endParaRPr lang="en-US" sz="1200" b="1" dirty="0"/>
                    </a:p>
                    <a:p>
                      <a:pPr marL="285750" indent="-285750">
                        <a:buFont typeface="Courier New" panose="02070309020205020404" pitchFamily="49" charset="0"/>
                        <a:buChar char="o"/>
                      </a:pPr>
                      <a:endParaRPr lang="en-US" sz="1200" b="1" dirty="0"/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200" b="1" dirty="0"/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200" b="1" dirty="0"/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200" b="1" dirty="0"/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200" b="1" dirty="0"/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200" b="1" dirty="0"/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200" b="1" dirty="0"/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200" b="1" dirty="0"/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200" b="1" dirty="0"/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200" b="1" dirty="0"/>
                    </a:p>
                    <a:p>
                      <a:pPr marL="0" indent="0" algn="ctr">
                        <a:buFont typeface="Courier New" panose="02070309020205020404" pitchFamily="49" charset="0"/>
                        <a:buNone/>
                      </a:pPr>
                      <a:r>
                        <a:rPr lang="en-US" sz="1400" b="1" dirty="0"/>
                        <a:t>Sequential Decision Making</a:t>
                      </a:r>
                      <a:endParaRPr lang="en-US" sz="1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/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/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/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/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/>
                    </a:p>
                    <a:p>
                      <a:pPr marL="0" indent="0">
                        <a:buFont typeface="Courier New" panose="02070309020205020404" pitchFamily="49" charset="0"/>
                        <a:buNone/>
                      </a:pPr>
                      <a:endParaRPr lang="en-US" sz="1200" dirty="0"/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/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/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/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Q-Learning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900" dirty="0">
                        <a:solidFill>
                          <a:schemeClr val="bg1"/>
                        </a:solidFill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State-Action-Reward-State-Action (SARSA)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900" dirty="0">
                        <a:solidFill>
                          <a:schemeClr val="bg1"/>
                        </a:solidFill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Deep Q-Network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Deep Deterministic Policy Gradient (DDPG)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Personalized News Recommendation.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Adaptive traffic signal control.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Autonomous driving.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Reduce Transit time for stocking (Inventory management).</a:t>
                      </a: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171450" indent="-171450">
                        <a:buFont typeface="Courier New" panose="02070309020205020404" pitchFamily="49" charset="0"/>
                        <a:buChar char="o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Evaluating trading Strategies.</a:t>
                      </a:r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  <a:p>
                      <a:endParaRPr lang="en-US" sz="1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AutoNum type="arabicPeriod"/>
                      </a:pPr>
                      <a:endParaRPr lang="en-US" sz="1200" dirty="0"/>
                    </a:p>
                    <a:p>
                      <a:pPr marL="228600" indent="-228600">
                        <a:buAutoNum type="arabicPeriod"/>
                      </a:pPr>
                      <a:endParaRPr lang="en-US" sz="1200" dirty="0"/>
                    </a:p>
                    <a:p>
                      <a:pPr marL="228600" indent="-228600">
                        <a:buAutoNum type="arabicPeriod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228600" indent="-228600">
                        <a:buAutoNum type="arabicPeriod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Formulation Problem Statement.</a:t>
                      </a:r>
                    </a:p>
                    <a:p>
                      <a:pPr marL="228600" indent="-228600">
                        <a:buAutoNum type="arabicPeriod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228600" indent="-228600">
                        <a:buAutoNum type="arabicPeriod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Setup the environment &amp; its parameters.</a:t>
                      </a:r>
                    </a:p>
                    <a:p>
                      <a:pPr marL="228600" indent="-228600">
                        <a:buAutoNum type="arabicPeriod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228600" indent="-228600">
                        <a:buAutoNum type="arabicPeriod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Examining the observation &amp; state spaces.</a:t>
                      </a:r>
                    </a:p>
                    <a:p>
                      <a:pPr marL="228600" indent="-228600">
                        <a:buAutoNum type="arabicPeriod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228600" indent="-228600">
                        <a:buAutoNum type="arabicPeriod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Set up the neural network architecture.</a:t>
                      </a:r>
                    </a:p>
                    <a:p>
                      <a:pPr marL="228600" indent="-228600">
                        <a:buAutoNum type="arabicPeriod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228600" indent="-228600">
                        <a:buAutoNum type="arabicPeriod"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Training the agent to interact with the environment</a:t>
                      </a:r>
                    </a:p>
                    <a:p>
                      <a:pPr marL="228600" indent="-228600">
                        <a:buAutoNum type="arabicPeriod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228600" marR="0" lvl="0" indent="-2286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</a:rPr>
                        <a:t>Testing the agent to interact with the environment</a:t>
                      </a:r>
                    </a:p>
                    <a:p>
                      <a:pPr marL="228600" indent="-228600">
                        <a:buAutoNum type="arabicPeriod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0" indent="0">
                        <a:buNone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228600" indent="-228600">
                        <a:buAutoNum type="arabicPeriod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228600" indent="-228600">
                        <a:buAutoNum type="arabicPeriod"/>
                      </a:pP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  <a:p>
                      <a:pPr marL="228600" indent="-228600">
                        <a:buAutoNum type="arabicPeriod"/>
                      </a:pPr>
                      <a:endParaRPr lang="en-US" sz="1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7761663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BB57A82-4327-4977-AB74-34B1D607764C}"/>
              </a:ext>
            </a:extLst>
          </p:cNvPr>
          <p:cNvSpPr txBox="1"/>
          <p:nvPr/>
        </p:nvSpPr>
        <p:spPr>
          <a:xfrm>
            <a:off x="-26634" y="6642588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DE0BEF68-DEDF-4F55-B4C9-2F1638232DB1}"/>
              </a:ext>
            </a:extLst>
          </p:cNvPr>
          <p:cNvSpPr/>
          <p:nvPr/>
        </p:nvSpPr>
        <p:spPr>
          <a:xfrm>
            <a:off x="-1" y="0"/>
            <a:ext cx="12192000" cy="12251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4622F08-FFEF-459C-BF6F-98E074ED5045}"/>
              </a:ext>
            </a:extLst>
          </p:cNvPr>
          <p:cNvSpPr txBox="1"/>
          <p:nvPr/>
        </p:nvSpPr>
        <p:spPr>
          <a:xfrm>
            <a:off x="-26635" y="107708"/>
            <a:ext cx="101316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Type of Machine Learning: </a:t>
            </a:r>
            <a:r>
              <a:rPr lang="en-US" sz="3200" b="1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Reinforcement Machine Learning Facts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F1BFC2E-39E9-49D5-8E46-22053503B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022081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6999464A-ED54-409A-A9AD-655B2A3C8026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B1EE455-7EC8-4951-9658-AC91FFC3CEF9}"/>
              </a:ext>
            </a:extLst>
          </p:cNvPr>
          <p:cNvSpPr txBox="1"/>
          <p:nvPr/>
        </p:nvSpPr>
        <p:spPr>
          <a:xfrm>
            <a:off x="0" y="179202"/>
            <a:ext cx="11283518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What Are the Different Data That We Need to Train the Machine?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6D6AD275-62B7-4F24-A7E1-22DF9CF98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xmlns="" id="{49617DB6-EB4B-465A-BF14-89FB6B957841}"/>
              </a:ext>
            </a:extLst>
          </p:cNvPr>
          <p:cNvSpPr/>
          <p:nvPr/>
        </p:nvSpPr>
        <p:spPr>
          <a:xfrm>
            <a:off x="4500979" y="2077381"/>
            <a:ext cx="2077374" cy="1953086"/>
          </a:xfrm>
          <a:prstGeom prst="ellipse">
            <a:avLst/>
          </a:prstGeom>
          <a:noFill/>
          <a:ln>
            <a:solidFill>
              <a:srgbClr val="1DFF8E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7B159CE2-1479-4CAA-8C19-1662C6C2573C}"/>
              </a:ext>
            </a:extLst>
          </p:cNvPr>
          <p:cNvSpPr/>
          <p:nvPr/>
        </p:nvSpPr>
        <p:spPr>
          <a:xfrm>
            <a:off x="648070" y="4201236"/>
            <a:ext cx="1751865" cy="896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Structure </a:t>
            </a:r>
          </a:p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D07973C0-6FDC-4591-9BB4-9098A3D19D48}"/>
              </a:ext>
            </a:extLst>
          </p:cNvPr>
          <p:cNvSpPr/>
          <p:nvPr/>
        </p:nvSpPr>
        <p:spPr>
          <a:xfrm>
            <a:off x="2444325" y="4201235"/>
            <a:ext cx="1751865" cy="896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Unstructured </a:t>
            </a:r>
          </a:p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77F6263A-A897-4E13-82BB-9E3DE970AD4F}"/>
              </a:ext>
            </a:extLst>
          </p:cNvPr>
          <p:cNvSpPr/>
          <p:nvPr/>
        </p:nvSpPr>
        <p:spPr>
          <a:xfrm>
            <a:off x="4264266" y="4201235"/>
            <a:ext cx="1751865" cy="896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Semi Structured Data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8F0AD3C2-9F1A-41AF-9040-7E3F4CEF3768}"/>
              </a:ext>
            </a:extLst>
          </p:cNvPr>
          <p:cNvSpPr/>
          <p:nvPr/>
        </p:nvSpPr>
        <p:spPr>
          <a:xfrm>
            <a:off x="6087116" y="4201235"/>
            <a:ext cx="1751865" cy="896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Videos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D75E0807-9E1D-443A-A208-9B7D933E7601}"/>
              </a:ext>
            </a:extLst>
          </p:cNvPr>
          <p:cNvSpPr/>
          <p:nvPr/>
        </p:nvSpPr>
        <p:spPr>
          <a:xfrm>
            <a:off x="7909966" y="4201234"/>
            <a:ext cx="1751865" cy="896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Images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578DF13B-4FFD-4FB9-81A8-0A5099AC5927}"/>
              </a:ext>
            </a:extLst>
          </p:cNvPr>
          <p:cNvSpPr/>
          <p:nvPr/>
        </p:nvSpPr>
        <p:spPr>
          <a:xfrm>
            <a:off x="9729907" y="4201234"/>
            <a:ext cx="1751865" cy="896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Voices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49302E69-8631-4FEB-8398-55453C8ED6D1}"/>
              </a:ext>
            </a:extLst>
          </p:cNvPr>
          <p:cNvSpPr/>
          <p:nvPr/>
        </p:nvSpPr>
        <p:spPr>
          <a:xfrm>
            <a:off x="648070" y="4920322"/>
            <a:ext cx="1751865" cy="168466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SAP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Oracle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MS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IBM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i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Others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9F73F515-14E7-47C1-950F-3F252D03B45E}"/>
              </a:ext>
            </a:extLst>
          </p:cNvPr>
          <p:cNvSpPr/>
          <p:nvPr/>
        </p:nvSpPr>
        <p:spPr>
          <a:xfrm>
            <a:off x="2444325" y="4920321"/>
            <a:ext cx="1751865" cy="168466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Social Media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Web Blog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Website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i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Others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907E733D-4EA8-4542-88A3-DDAE193E310F}"/>
              </a:ext>
            </a:extLst>
          </p:cNvPr>
          <p:cNvSpPr/>
          <p:nvPr/>
        </p:nvSpPr>
        <p:spPr>
          <a:xfrm>
            <a:off x="4264266" y="4920321"/>
            <a:ext cx="1751865" cy="168466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E-Mail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Letters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i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Others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F42F5B91-C44F-43EA-8397-CCE0E0B60D0E}"/>
              </a:ext>
            </a:extLst>
          </p:cNvPr>
          <p:cNvSpPr/>
          <p:nvPr/>
        </p:nvSpPr>
        <p:spPr>
          <a:xfrm>
            <a:off x="6087116" y="4920321"/>
            <a:ext cx="1751865" cy="168466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YouTube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Facebook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Twitter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Others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70415F07-28E0-4450-ABEE-821C822A470F}"/>
              </a:ext>
            </a:extLst>
          </p:cNvPr>
          <p:cNvSpPr/>
          <p:nvPr/>
        </p:nvSpPr>
        <p:spPr>
          <a:xfrm>
            <a:off x="7909966" y="4920320"/>
            <a:ext cx="1751865" cy="168466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Facebook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Twitter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Others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FB7226E6-7CCE-40F1-958F-4DD2DBDC47A3}"/>
              </a:ext>
            </a:extLst>
          </p:cNvPr>
          <p:cNvSpPr/>
          <p:nvPr/>
        </p:nvSpPr>
        <p:spPr>
          <a:xfrm>
            <a:off x="9729907" y="4920320"/>
            <a:ext cx="1751865" cy="168466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Facebook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Twitter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i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Others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63850CCC-C21A-440D-AED2-E89EDC2A9082}"/>
              </a:ext>
            </a:extLst>
          </p:cNvPr>
          <p:cNvSpPr/>
          <p:nvPr/>
        </p:nvSpPr>
        <p:spPr>
          <a:xfrm flipV="1">
            <a:off x="648070" y="4083136"/>
            <a:ext cx="10833701" cy="118097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DA92060C-D18C-47E6-97DC-13A5566B8296}"/>
              </a:ext>
            </a:extLst>
          </p:cNvPr>
          <p:cNvSpPr/>
          <p:nvPr/>
        </p:nvSpPr>
        <p:spPr>
          <a:xfrm>
            <a:off x="9206143" y="1906328"/>
            <a:ext cx="2574524" cy="827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 Will Cover These Topics in Our Tomorrow Data Engineering Session.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5EC3E910-10EB-4863-A20B-6B1C9860FA10}"/>
              </a:ext>
            </a:extLst>
          </p:cNvPr>
          <p:cNvSpPr/>
          <p:nvPr/>
        </p:nvSpPr>
        <p:spPr>
          <a:xfrm>
            <a:off x="9206143" y="2732030"/>
            <a:ext cx="2574524" cy="1156883"/>
          </a:xfrm>
          <a:prstGeom prst="rect">
            <a:avLst/>
          </a:prstGeom>
          <a:solidFill>
            <a:srgbClr val="C60C5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Volume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Frequency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Validation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Model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Pipeline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482FDB4-5983-4589-98C6-62FE24A10679}"/>
              </a:ext>
            </a:extLst>
          </p:cNvPr>
          <p:cNvSpPr txBox="1"/>
          <p:nvPr/>
        </p:nvSpPr>
        <p:spPr>
          <a:xfrm>
            <a:off x="4572000" y="2805345"/>
            <a:ext cx="19353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Types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E5D3365-B926-4159-AF12-05566DCA9338}"/>
              </a:ext>
            </a:extLst>
          </p:cNvPr>
          <p:cNvSpPr txBox="1"/>
          <p:nvPr/>
        </p:nvSpPr>
        <p:spPr>
          <a:xfrm>
            <a:off x="0" y="1020935"/>
            <a:ext cx="12180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Typically, Data Required to Training the Machine Depends on the Problem That We Are Solving. Here Is the Different Type of Data That Used to Train the Machine.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307F72D9-70D0-42E3-9E60-6639B0B93621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 | Jothi Periasamy | (916)-296-0228</a:t>
            </a:r>
          </a:p>
        </p:txBody>
      </p:sp>
    </p:spTree>
    <p:extLst>
      <p:ext uri="{BB962C8B-B14F-4D97-AF65-F5344CB8AC3E}">
        <p14:creationId xmlns:p14="http://schemas.microsoft.com/office/powerpoint/2010/main" val="6224609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2DDAD4F-EE11-4BF1-8815-F601F3722CC2}"/>
              </a:ext>
            </a:extLst>
          </p:cNvPr>
          <p:cNvSpPr/>
          <p:nvPr/>
        </p:nvSpPr>
        <p:spPr>
          <a:xfrm>
            <a:off x="0" y="1"/>
            <a:ext cx="12192000" cy="228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0C25E70D-1449-45D5-9F49-F4FCFB645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7316" y="6921"/>
            <a:ext cx="3292847" cy="1915185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1030643-AD81-4E1A-BC69-DBBE8BDA79F7}"/>
              </a:ext>
            </a:extLst>
          </p:cNvPr>
          <p:cNvSpPr txBox="1"/>
          <p:nvPr/>
        </p:nvSpPr>
        <p:spPr>
          <a:xfrm>
            <a:off x="-26634" y="6642588"/>
            <a:ext cx="1219200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818C542-00C4-4430-9923-97B72851F204}"/>
              </a:ext>
            </a:extLst>
          </p:cNvPr>
          <p:cNvSpPr txBox="1"/>
          <p:nvPr/>
        </p:nvSpPr>
        <p:spPr>
          <a:xfrm>
            <a:off x="0" y="3909527"/>
            <a:ext cx="121653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How Machine Learning Applications/Solutions Developed in Real-World?</a:t>
            </a:r>
          </a:p>
        </p:txBody>
      </p:sp>
    </p:spTree>
    <p:extLst>
      <p:ext uri="{BB962C8B-B14F-4D97-AF65-F5344CB8AC3E}">
        <p14:creationId xmlns:p14="http://schemas.microsoft.com/office/powerpoint/2010/main" val="705127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42D38945-E911-433F-BAA3-837B3F302CA0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DC5E4173-9895-4FAE-94A2-41A598B33947}"/>
              </a:ext>
            </a:extLst>
          </p:cNvPr>
          <p:cNvSpPr txBox="1"/>
          <p:nvPr/>
        </p:nvSpPr>
        <p:spPr>
          <a:xfrm>
            <a:off x="0" y="2828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What Is Your Understanding?</a:t>
            </a:r>
            <a:endParaRPr lang="en-US" sz="3200" b="1" dirty="0">
              <a:solidFill>
                <a:srgbClr val="1B25E3"/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959C391A-9FC9-458C-9C41-32032D551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CCDBF33-D2DF-4D59-9225-72D4299C1944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88458D86-B8EF-4990-B01E-F250376F3EA2}"/>
              </a:ext>
            </a:extLst>
          </p:cNvPr>
          <p:cNvSpPr/>
          <p:nvPr/>
        </p:nvSpPr>
        <p:spPr>
          <a:xfrm>
            <a:off x="765110" y="1380928"/>
            <a:ext cx="765110" cy="71845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19" name="Arrow: Striped Right 18">
            <a:extLst>
              <a:ext uri="{FF2B5EF4-FFF2-40B4-BE49-F238E27FC236}">
                <a16:creationId xmlns:a16="http://schemas.microsoft.com/office/drawing/2014/main" xmlns="" id="{FB2F2F74-E3F9-4096-93AC-D5DC4404FCFA}"/>
              </a:ext>
            </a:extLst>
          </p:cNvPr>
          <p:cNvSpPr/>
          <p:nvPr/>
        </p:nvSpPr>
        <p:spPr>
          <a:xfrm>
            <a:off x="1595533" y="1305379"/>
            <a:ext cx="9246637" cy="896645"/>
          </a:xfrm>
          <a:prstGeom prst="stripedRightArrow">
            <a:avLst/>
          </a:prstGeom>
          <a:solidFill>
            <a:schemeClr val="bg1"/>
          </a:solidFill>
          <a:ln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5FA6B44F-9562-4614-8317-DECE2A24E1EA}"/>
              </a:ext>
            </a:extLst>
          </p:cNvPr>
          <p:cNvSpPr txBox="1"/>
          <p:nvPr/>
        </p:nvSpPr>
        <p:spPr>
          <a:xfrm>
            <a:off x="1912776" y="1586204"/>
            <a:ext cx="6270171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Speaking, Reading and Writing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xmlns="" id="{7C996C39-EAE1-4434-B9CD-F0A64760B6CB}"/>
              </a:ext>
            </a:extLst>
          </p:cNvPr>
          <p:cNvSpPr/>
          <p:nvPr/>
        </p:nvSpPr>
        <p:spPr>
          <a:xfrm>
            <a:off x="768219" y="2410402"/>
            <a:ext cx="765110" cy="71845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30" name="Arrow: Striped Right 29">
            <a:extLst>
              <a:ext uri="{FF2B5EF4-FFF2-40B4-BE49-F238E27FC236}">
                <a16:creationId xmlns:a16="http://schemas.microsoft.com/office/drawing/2014/main" xmlns="" id="{78F180B6-99FE-4987-8BB4-F6EE2238C5A1}"/>
              </a:ext>
            </a:extLst>
          </p:cNvPr>
          <p:cNvSpPr/>
          <p:nvPr/>
        </p:nvSpPr>
        <p:spPr>
          <a:xfrm>
            <a:off x="1598643" y="2334853"/>
            <a:ext cx="8487750" cy="896645"/>
          </a:xfrm>
          <a:prstGeom prst="stripedRightArrow">
            <a:avLst/>
          </a:prstGeom>
          <a:solidFill>
            <a:schemeClr val="bg1"/>
          </a:solidFill>
          <a:ln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xmlns="" id="{81188727-421E-4B09-A53D-A4D3CC738080}"/>
              </a:ext>
            </a:extLst>
          </p:cNvPr>
          <p:cNvSpPr txBox="1"/>
          <p:nvPr/>
        </p:nvSpPr>
        <p:spPr>
          <a:xfrm>
            <a:off x="1915885" y="2615678"/>
            <a:ext cx="6270171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Cooking and Sandwich Making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C920E1CA-CEFC-4351-9A07-4B3775718301}"/>
              </a:ext>
            </a:extLst>
          </p:cNvPr>
          <p:cNvSpPr/>
          <p:nvPr/>
        </p:nvSpPr>
        <p:spPr>
          <a:xfrm>
            <a:off x="768219" y="3435922"/>
            <a:ext cx="765110" cy="71845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36" name="Arrow: Striped Right 35">
            <a:extLst>
              <a:ext uri="{FF2B5EF4-FFF2-40B4-BE49-F238E27FC236}">
                <a16:creationId xmlns:a16="http://schemas.microsoft.com/office/drawing/2014/main" xmlns="" id="{98B4D99E-667A-4817-A9A5-627F7637A5B4}"/>
              </a:ext>
            </a:extLst>
          </p:cNvPr>
          <p:cNvSpPr/>
          <p:nvPr/>
        </p:nvSpPr>
        <p:spPr>
          <a:xfrm>
            <a:off x="1598643" y="3360373"/>
            <a:ext cx="7489373" cy="896645"/>
          </a:xfrm>
          <a:prstGeom prst="stripedRightArrow">
            <a:avLst/>
          </a:prstGeom>
          <a:solidFill>
            <a:schemeClr val="bg1"/>
          </a:solidFill>
          <a:ln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5452F1EB-D78F-42FD-BF00-56EB89B017AE}"/>
              </a:ext>
            </a:extLst>
          </p:cNvPr>
          <p:cNvSpPr txBox="1"/>
          <p:nvPr/>
        </p:nvSpPr>
        <p:spPr>
          <a:xfrm>
            <a:off x="1915885" y="3641198"/>
            <a:ext cx="6270171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Driving a Car and Driving a Truck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xmlns="" id="{A27398B1-4C29-4C3C-9C00-56DFC09C3DD0}"/>
              </a:ext>
            </a:extLst>
          </p:cNvPr>
          <p:cNvSpPr/>
          <p:nvPr/>
        </p:nvSpPr>
        <p:spPr>
          <a:xfrm>
            <a:off x="699796" y="4488118"/>
            <a:ext cx="765110" cy="71845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</a:p>
        </p:txBody>
      </p:sp>
      <p:sp>
        <p:nvSpPr>
          <p:cNvPr id="42" name="Arrow: Striped Right 41">
            <a:extLst>
              <a:ext uri="{FF2B5EF4-FFF2-40B4-BE49-F238E27FC236}">
                <a16:creationId xmlns:a16="http://schemas.microsoft.com/office/drawing/2014/main" xmlns="" id="{2C45A266-2A22-4678-92CC-40D68AD034C5}"/>
              </a:ext>
            </a:extLst>
          </p:cNvPr>
          <p:cNvSpPr/>
          <p:nvPr/>
        </p:nvSpPr>
        <p:spPr>
          <a:xfrm>
            <a:off x="1530220" y="4412569"/>
            <a:ext cx="6447453" cy="896645"/>
          </a:xfrm>
          <a:prstGeom prst="stripedRightArrow">
            <a:avLst/>
          </a:prstGeom>
          <a:solidFill>
            <a:schemeClr val="bg1"/>
          </a:solidFill>
          <a:ln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0C18B273-4F94-465F-8287-1CB565FB7822}"/>
              </a:ext>
            </a:extLst>
          </p:cNvPr>
          <p:cNvSpPr txBox="1"/>
          <p:nvPr/>
        </p:nvSpPr>
        <p:spPr>
          <a:xfrm>
            <a:off x="1847462" y="4693394"/>
            <a:ext cx="6270171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Hairdressing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xmlns="" id="{39A2D771-A0AF-4F00-A81F-9DA2D6B4D5D0}"/>
              </a:ext>
            </a:extLst>
          </p:cNvPr>
          <p:cNvSpPr/>
          <p:nvPr/>
        </p:nvSpPr>
        <p:spPr>
          <a:xfrm>
            <a:off x="712235" y="5489609"/>
            <a:ext cx="765110" cy="71845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</a:p>
        </p:txBody>
      </p:sp>
      <p:sp>
        <p:nvSpPr>
          <p:cNvPr id="48" name="Arrow: Striped Right 47">
            <a:extLst>
              <a:ext uri="{FF2B5EF4-FFF2-40B4-BE49-F238E27FC236}">
                <a16:creationId xmlns:a16="http://schemas.microsoft.com/office/drawing/2014/main" xmlns="" id="{5CA4F6E0-0320-4A07-B7BD-4A7C307DE7C3}"/>
              </a:ext>
            </a:extLst>
          </p:cNvPr>
          <p:cNvSpPr/>
          <p:nvPr/>
        </p:nvSpPr>
        <p:spPr>
          <a:xfrm>
            <a:off x="1542660" y="5414060"/>
            <a:ext cx="5548606" cy="896645"/>
          </a:xfrm>
          <a:prstGeom prst="stripedRightArrow">
            <a:avLst/>
          </a:prstGeom>
          <a:solidFill>
            <a:schemeClr val="bg1"/>
          </a:solidFill>
          <a:ln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0F118F59-DCCD-47ED-8911-3A5F9728C50F}"/>
              </a:ext>
            </a:extLst>
          </p:cNvPr>
          <p:cNvSpPr txBox="1"/>
          <p:nvPr/>
        </p:nvSpPr>
        <p:spPr>
          <a:xfrm>
            <a:off x="1859902" y="5694885"/>
            <a:ext cx="3794450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Disease Diagnosis</a:t>
            </a:r>
          </a:p>
        </p:txBody>
      </p:sp>
    </p:spTree>
    <p:extLst>
      <p:ext uri="{BB962C8B-B14F-4D97-AF65-F5344CB8AC3E}">
        <p14:creationId xmlns:p14="http://schemas.microsoft.com/office/powerpoint/2010/main" val="27608935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2471743-02DB-421C-8D8D-A0819BC6632A}"/>
              </a:ext>
            </a:extLst>
          </p:cNvPr>
          <p:cNvSpPr/>
          <p:nvPr/>
        </p:nvSpPr>
        <p:spPr>
          <a:xfrm>
            <a:off x="0" y="1"/>
            <a:ext cx="12192000" cy="20154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19FC8341-F4C5-4585-9C6A-C8EF30928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7316" y="6921"/>
            <a:ext cx="3292847" cy="1915185"/>
          </a:xfrm>
          <a:prstGeom prst="rect">
            <a:avLst/>
          </a:prstGeom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8346BBCA-36E5-451F-9DE0-A013A8695894}"/>
              </a:ext>
            </a:extLst>
          </p:cNvPr>
          <p:cNvSpPr txBox="1"/>
          <p:nvPr/>
        </p:nvSpPr>
        <p:spPr>
          <a:xfrm>
            <a:off x="0" y="522514"/>
            <a:ext cx="83602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Most Common Problem to Solve Using </a:t>
            </a:r>
            <a:r>
              <a:rPr lang="en-US" sz="3200" b="1" dirty="0">
                <a:solidFill>
                  <a:srgbClr val="C60C5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D03EC94B-1A4B-4740-819E-3BC50F58C94A}"/>
              </a:ext>
            </a:extLst>
          </p:cNvPr>
          <p:cNvSpPr/>
          <p:nvPr/>
        </p:nvSpPr>
        <p:spPr>
          <a:xfrm>
            <a:off x="578496" y="2313991"/>
            <a:ext cx="2864498" cy="1054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Problem Statement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61D26E07-F0D0-4ECF-848D-1CE15E03BD20}"/>
              </a:ext>
            </a:extLst>
          </p:cNvPr>
          <p:cNvSpPr/>
          <p:nvPr/>
        </p:nvSpPr>
        <p:spPr>
          <a:xfrm>
            <a:off x="4052597" y="2313990"/>
            <a:ext cx="8039876" cy="1054359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Predict the Customer Who Will Churn Out Within the Next Three Months, Six Months and Nine Months- </a:t>
            </a:r>
            <a:r>
              <a:rPr lang="en-US" sz="2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Customer Churn </a:t>
            </a:r>
          </a:p>
        </p:txBody>
      </p:sp>
      <p:sp>
        <p:nvSpPr>
          <p:cNvPr id="18" name="Arrow: Striped Right 17">
            <a:extLst>
              <a:ext uri="{FF2B5EF4-FFF2-40B4-BE49-F238E27FC236}">
                <a16:creationId xmlns:a16="http://schemas.microsoft.com/office/drawing/2014/main" xmlns="" id="{790D5C34-4023-412D-BB62-82ADE7D4AE55}"/>
              </a:ext>
            </a:extLst>
          </p:cNvPr>
          <p:cNvSpPr/>
          <p:nvPr/>
        </p:nvSpPr>
        <p:spPr>
          <a:xfrm rot="5400000">
            <a:off x="3469431" y="3332578"/>
            <a:ext cx="524070" cy="492969"/>
          </a:xfrm>
          <a:prstGeom prst="striped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574D512B-B1E9-407D-9375-CD3A47127C7F}"/>
              </a:ext>
            </a:extLst>
          </p:cNvPr>
          <p:cNvSpPr/>
          <p:nvPr/>
        </p:nvSpPr>
        <p:spPr>
          <a:xfrm>
            <a:off x="578496" y="3901745"/>
            <a:ext cx="2864498" cy="1054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Problem Type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4C884B87-7E0F-49D6-81AE-EFA2C42A5F3D}"/>
              </a:ext>
            </a:extLst>
          </p:cNvPr>
          <p:cNvSpPr/>
          <p:nvPr/>
        </p:nvSpPr>
        <p:spPr>
          <a:xfrm>
            <a:off x="4052597" y="3901744"/>
            <a:ext cx="8039876" cy="1054359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Classification Problem </a:t>
            </a:r>
          </a:p>
        </p:txBody>
      </p:sp>
      <p:sp>
        <p:nvSpPr>
          <p:cNvPr id="24" name="Arrow: Striped Right 23">
            <a:extLst>
              <a:ext uri="{FF2B5EF4-FFF2-40B4-BE49-F238E27FC236}">
                <a16:creationId xmlns:a16="http://schemas.microsoft.com/office/drawing/2014/main" xmlns="" id="{2F662E11-3808-4EF2-BC25-D9DF0FE93603}"/>
              </a:ext>
            </a:extLst>
          </p:cNvPr>
          <p:cNvSpPr/>
          <p:nvPr/>
        </p:nvSpPr>
        <p:spPr>
          <a:xfrm rot="5400000">
            <a:off x="3469431" y="4819256"/>
            <a:ext cx="524070" cy="492969"/>
          </a:xfrm>
          <a:prstGeom prst="striped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33A9ABF8-487B-45A6-87CC-3CAC9586580F}"/>
              </a:ext>
            </a:extLst>
          </p:cNvPr>
          <p:cNvSpPr/>
          <p:nvPr/>
        </p:nvSpPr>
        <p:spPr>
          <a:xfrm>
            <a:off x="578496" y="5388423"/>
            <a:ext cx="2864498" cy="1054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Selection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5F6B22C6-51B4-4B62-BBC5-1D7AB6714ADF}"/>
              </a:ext>
            </a:extLst>
          </p:cNvPr>
          <p:cNvSpPr/>
          <p:nvPr/>
        </p:nvSpPr>
        <p:spPr>
          <a:xfrm>
            <a:off x="4052597" y="5388422"/>
            <a:ext cx="8039876" cy="1054359"/>
          </a:xfrm>
          <a:prstGeom prst="rect">
            <a:avLst/>
          </a:prstGeom>
          <a:solidFill>
            <a:srgbClr val="C60C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2000" b="1" dirty="0">
                <a:latin typeface="Segoe UI" panose="020B0502040204020203" pitchFamily="34" charset="0"/>
                <a:cs typeface="Segoe UI" panose="020B0502040204020203" pitchFamily="34" charset="0"/>
              </a:rPr>
              <a:t>Logistics Regression, Decision Tree, Random Forest</a:t>
            </a:r>
          </a:p>
        </p:txBody>
      </p:sp>
    </p:spTree>
    <p:extLst>
      <p:ext uri="{BB962C8B-B14F-4D97-AF65-F5344CB8AC3E}">
        <p14:creationId xmlns:p14="http://schemas.microsoft.com/office/powerpoint/2010/main" val="20545307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2A32265A-E432-4521-B2A7-A17344AA07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1" r="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1503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BC1ACDF8-9B41-488A-A17C-3A8F68D01DB4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7F368D3-718C-4982-9054-105F01BD324E}"/>
              </a:ext>
            </a:extLst>
          </p:cNvPr>
          <p:cNvSpPr txBox="1"/>
          <p:nvPr/>
        </p:nvSpPr>
        <p:spPr>
          <a:xfrm>
            <a:off x="0" y="99303"/>
            <a:ext cx="10720873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How Machine Learning Applications/Solutions Developed in Real-World?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85B1C5D0-BC36-4CF4-8ADE-A9BE132F2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252FAA8-49A3-4563-9785-50FBAA05E0BD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 | Jothi Periasamy | (916)-296-0228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E17FC6A0-BA92-4E7A-877F-1D00D06620EC}"/>
              </a:ext>
            </a:extLst>
          </p:cNvPr>
          <p:cNvSpPr/>
          <p:nvPr/>
        </p:nvSpPr>
        <p:spPr>
          <a:xfrm>
            <a:off x="1099885" y="2343007"/>
            <a:ext cx="7421732" cy="3140258"/>
          </a:xfrm>
          <a:prstGeom prst="rect">
            <a:avLst/>
          </a:prstGeom>
          <a:solidFill>
            <a:srgbClr val="C60C53"/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976C7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62F7589-BE5E-4D03-A2DC-B3C44051709B}"/>
              </a:ext>
            </a:extLst>
          </p:cNvPr>
          <p:cNvSpPr txBox="1"/>
          <p:nvPr/>
        </p:nvSpPr>
        <p:spPr>
          <a:xfrm>
            <a:off x="1119815" y="2421488"/>
            <a:ext cx="346229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</a:t>
            </a:r>
          </a:p>
          <a:p>
            <a:endParaRPr lang="en-US" sz="105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</a:t>
            </a:r>
          </a:p>
        </p:txBody>
      </p:sp>
      <p:sp>
        <p:nvSpPr>
          <p:cNvPr id="14" name="Cylinder 13">
            <a:extLst>
              <a:ext uri="{FF2B5EF4-FFF2-40B4-BE49-F238E27FC236}">
                <a16:creationId xmlns:a16="http://schemas.microsoft.com/office/drawing/2014/main" xmlns="" id="{E4647440-DC42-4F26-9B4B-2EE18A8D3D5A}"/>
              </a:ext>
            </a:extLst>
          </p:cNvPr>
          <p:cNvSpPr/>
          <p:nvPr/>
        </p:nvSpPr>
        <p:spPr>
          <a:xfrm>
            <a:off x="1873720" y="4708595"/>
            <a:ext cx="5823752" cy="604861"/>
          </a:xfrm>
          <a:prstGeom prst="can">
            <a:avLst/>
          </a:prstGeom>
          <a:solidFill>
            <a:schemeClr val="bg1">
              <a:lumMod val="50000"/>
            </a:schemeClr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ylinder 14">
            <a:extLst>
              <a:ext uri="{FF2B5EF4-FFF2-40B4-BE49-F238E27FC236}">
                <a16:creationId xmlns:a16="http://schemas.microsoft.com/office/drawing/2014/main" xmlns="" id="{E78B5447-0843-47CB-A1CA-4755C79B15AA}"/>
              </a:ext>
            </a:extLst>
          </p:cNvPr>
          <p:cNvSpPr/>
          <p:nvPr/>
        </p:nvSpPr>
        <p:spPr>
          <a:xfrm>
            <a:off x="1866321" y="3973226"/>
            <a:ext cx="5823752" cy="60486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Cylinder 15">
            <a:extLst>
              <a:ext uri="{FF2B5EF4-FFF2-40B4-BE49-F238E27FC236}">
                <a16:creationId xmlns:a16="http://schemas.microsoft.com/office/drawing/2014/main" xmlns="" id="{EABB0787-69EA-47AA-A8DA-918D4CF72AB9}"/>
              </a:ext>
            </a:extLst>
          </p:cNvPr>
          <p:cNvSpPr/>
          <p:nvPr/>
        </p:nvSpPr>
        <p:spPr>
          <a:xfrm>
            <a:off x="1858920" y="3228979"/>
            <a:ext cx="5823752" cy="60486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Cylinder 16">
            <a:extLst>
              <a:ext uri="{FF2B5EF4-FFF2-40B4-BE49-F238E27FC236}">
                <a16:creationId xmlns:a16="http://schemas.microsoft.com/office/drawing/2014/main" xmlns="" id="{8B956EA3-30A0-4878-AECB-81348741D111}"/>
              </a:ext>
            </a:extLst>
          </p:cNvPr>
          <p:cNvSpPr/>
          <p:nvPr/>
        </p:nvSpPr>
        <p:spPr>
          <a:xfrm>
            <a:off x="1869276" y="2484734"/>
            <a:ext cx="5823752" cy="604861"/>
          </a:xfrm>
          <a:prstGeom prst="can">
            <a:avLst/>
          </a:prstGeom>
          <a:solidFill>
            <a:schemeClr val="bg1">
              <a:lumMod val="85000"/>
            </a:schemeClr>
          </a:solidFill>
          <a:ln>
            <a:noFill/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432B5976-E3A0-45F5-A3D8-10E577F737D8}"/>
              </a:ext>
            </a:extLst>
          </p:cNvPr>
          <p:cNvSpPr/>
          <p:nvPr/>
        </p:nvSpPr>
        <p:spPr>
          <a:xfrm>
            <a:off x="1870760" y="4946970"/>
            <a:ext cx="5826712" cy="307777"/>
          </a:xfrm>
          <a:prstGeom prst="rect">
            <a:avLst/>
          </a:prstGeom>
          <a:ln>
            <a:noFill/>
            <a:prstDash val="sysDot"/>
          </a:ln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Lake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3631B216-D654-43F6-AF9B-92A8156417A2}"/>
              </a:ext>
            </a:extLst>
          </p:cNvPr>
          <p:cNvSpPr/>
          <p:nvPr/>
        </p:nvSpPr>
        <p:spPr>
          <a:xfrm>
            <a:off x="1879637" y="4170733"/>
            <a:ext cx="5803036" cy="307777"/>
          </a:xfrm>
          <a:prstGeom prst="rect">
            <a:avLst/>
          </a:prstGeom>
          <a:ln>
            <a:noFill/>
            <a:prstDash val="sysDot"/>
          </a:ln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Provisioning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474F68A5-C91B-461D-B37E-B4E03F6AB63E}"/>
              </a:ext>
            </a:extLst>
          </p:cNvPr>
          <p:cNvSpPr/>
          <p:nvPr/>
        </p:nvSpPr>
        <p:spPr>
          <a:xfrm>
            <a:off x="1872238" y="3428429"/>
            <a:ext cx="5803036" cy="307777"/>
          </a:xfrm>
          <a:prstGeom prst="rect">
            <a:avLst/>
          </a:prstGeom>
          <a:ln>
            <a:noFill/>
            <a:prstDash val="sysDot"/>
          </a:ln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Predictive Analytics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0E2F16BA-5219-4CB6-9E68-529F20B905B7}"/>
              </a:ext>
            </a:extLst>
          </p:cNvPr>
          <p:cNvSpPr/>
          <p:nvPr/>
        </p:nvSpPr>
        <p:spPr>
          <a:xfrm>
            <a:off x="1881120" y="2692606"/>
            <a:ext cx="5803036" cy="307777"/>
          </a:xfrm>
          <a:prstGeom prst="rect">
            <a:avLst/>
          </a:prstGeom>
          <a:ln>
            <a:noFill/>
            <a:prstDash val="sysDot"/>
          </a:ln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Outcome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7DE877C-B8C8-44CC-A53A-B37216C45039}"/>
              </a:ext>
            </a:extLst>
          </p:cNvPr>
          <p:cNvSpPr/>
          <p:nvPr/>
        </p:nvSpPr>
        <p:spPr>
          <a:xfrm>
            <a:off x="1099885" y="1237820"/>
            <a:ext cx="7421732" cy="8463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Science/Analytics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CD8C0F09-59FA-4B0A-88B8-2DE0DEDDD074}"/>
              </a:ext>
            </a:extLst>
          </p:cNvPr>
          <p:cNvSpPr/>
          <p:nvPr/>
        </p:nvSpPr>
        <p:spPr>
          <a:xfrm>
            <a:off x="5084479" y="4450843"/>
            <a:ext cx="2272683" cy="420945"/>
          </a:xfrm>
          <a:prstGeom prst="rect">
            <a:avLst/>
          </a:prstGeom>
          <a:solidFill>
            <a:srgbClr val="00A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Validation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EAF9CB90-3290-47A6-BA66-A5FE33F57AC8}"/>
              </a:ext>
            </a:extLst>
          </p:cNvPr>
          <p:cNvSpPr/>
          <p:nvPr/>
        </p:nvSpPr>
        <p:spPr>
          <a:xfrm>
            <a:off x="5084478" y="3679525"/>
            <a:ext cx="2272683" cy="420945"/>
          </a:xfrm>
          <a:prstGeom prst="rect">
            <a:avLst/>
          </a:prstGeom>
          <a:solidFill>
            <a:srgbClr val="00A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Validation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05E96F97-E31A-4CC1-A6F3-80BB3F4050CE}"/>
              </a:ext>
            </a:extLst>
          </p:cNvPr>
          <p:cNvSpPr/>
          <p:nvPr/>
        </p:nvSpPr>
        <p:spPr>
          <a:xfrm>
            <a:off x="5100760" y="2988040"/>
            <a:ext cx="2272683" cy="420945"/>
          </a:xfrm>
          <a:prstGeom prst="rect">
            <a:avLst/>
          </a:prstGeom>
          <a:solidFill>
            <a:srgbClr val="00A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Validation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355BFAB0-3421-4B54-91A0-5FA52CFEAB52}"/>
              </a:ext>
            </a:extLst>
          </p:cNvPr>
          <p:cNvCxnSpPr/>
          <p:nvPr/>
        </p:nvCxnSpPr>
        <p:spPr>
          <a:xfrm>
            <a:off x="7373443" y="4708595"/>
            <a:ext cx="200043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B6694C06-BE09-46BB-91F8-97C79AB7DD73}"/>
              </a:ext>
            </a:extLst>
          </p:cNvPr>
          <p:cNvSpPr/>
          <p:nvPr/>
        </p:nvSpPr>
        <p:spPr>
          <a:xfrm>
            <a:off x="9373873" y="4418139"/>
            <a:ext cx="2485730" cy="6619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Completeness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Integrity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Quality 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E8A01143-1032-4E76-A6E2-C8F50A4A1608}"/>
              </a:ext>
            </a:extLst>
          </p:cNvPr>
          <p:cNvCxnSpPr/>
          <p:nvPr/>
        </p:nvCxnSpPr>
        <p:spPr>
          <a:xfrm>
            <a:off x="7357161" y="3833840"/>
            <a:ext cx="200043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A7DA08CA-AE67-4CBA-AB95-8B9BEE0C44F2}"/>
              </a:ext>
            </a:extLst>
          </p:cNvPr>
          <p:cNvSpPr/>
          <p:nvPr/>
        </p:nvSpPr>
        <p:spPr>
          <a:xfrm>
            <a:off x="9373873" y="3545781"/>
            <a:ext cx="2485730" cy="6619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Accuracy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xmlns="" id="{6A0E1548-7C02-48A8-A194-83828A28F7CF}"/>
              </a:ext>
            </a:extLst>
          </p:cNvPr>
          <p:cNvCxnSpPr/>
          <p:nvPr/>
        </p:nvCxnSpPr>
        <p:spPr>
          <a:xfrm>
            <a:off x="7329047" y="3101082"/>
            <a:ext cx="200043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9FDD89AB-16EA-424D-BD90-6AED121A137D}"/>
              </a:ext>
            </a:extLst>
          </p:cNvPr>
          <p:cNvSpPr/>
          <p:nvPr/>
        </p:nvSpPr>
        <p:spPr>
          <a:xfrm>
            <a:off x="9373872" y="2724246"/>
            <a:ext cx="2457931" cy="6619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Prediction Accuracy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Prediction Confidence Level</a:t>
            </a:r>
          </a:p>
        </p:txBody>
      </p:sp>
      <p:sp>
        <p:nvSpPr>
          <p:cNvPr id="32" name="Arrow: Striped Right 31">
            <a:extLst>
              <a:ext uri="{FF2B5EF4-FFF2-40B4-BE49-F238E27FC236}">
                <a16:creationId xmlns:a16="http://schemas.microsoft.com/office/drawing/2014/main" xmlns="" id="{5784E92F-C927-4B01-8220-3C80E2F04A48}"/>
              </a:ext>
            </a:extLst>
          </p:cNvPr>
          <p:cNvSpPr/>
          <p:nvPr/>
        </p:nvSpPr>
        <p:spPr>
          <a:xfrm rot="5400000">
            <a:off x="4338191" y="2166557"/>
            <a:ext cx="192308" cy="140244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Arrow: Striped Right 32">
            <a:extLst>
              <a:ext uri="{FF2B5EF4-FFF2-40B4-BE49-F238E27FC236}">
                <a16:creationId xmlns:a16="http://schemas.microsoft.com/office/drawing/2014/main" xmlns="" id="{9B5FDB83-693A-4BED-B5BC-96F0205C9C31}"/>
              </a:ext>
            </a:extLst>
          </p:cNvPr>
          <p:cNvSpPr/>
          <p:nvPr/>
        </p:nvSpPr>
        <p:spPr>
          <a:xfrm rot="16200000">
            <a:off x="4490591" y="2102656"/>
            <a:ext cx="192308" cy="140244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xmlns="" id="{863B6CD1-6893-4459-B63F-55F0CCA69769}"/>
              </a:ext>
            </a:extLst>
          </p:cNvPr>
          <p:cNvSpPr/>
          <p:nvPr/>
        </p:nvSpPr>
        <p:spPr>
          <a:xfrm>
            <a:off x="3817193" y="1387750"/>
            <a:ext cx="1019175" cy="51098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Detailed Data</a:t>
            </a:r>
          </a:p>
          <a:p>
            <a:pPr algn="ctr"/>
            <a:r>
              <a:rPr lang="en-US" sz="10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Analysis 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xmlns="" id="{8975909C-6C07-467C-AA35-B678C01DA2D4}"/>
              </a:ext>
            </a:extLst>
          </p:cNvPr>
          <p:cNvSpPr/>
          <p:nvPr/>
        </p:nvSpPr>
        <p:spPr>
          <a:xfrm>
            <a:off x="4918587" y="1401482"/>
            <a:ext cx="1019175" cy="51098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Root Cause Analysis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xmlns="" id="{EC1F35A1-E16C-4BA1-826E-3CEF67E18D13}"/>
              </a:ext>
            </a:extLst>
          </p:cNvPr>
          <p:cNvSpPr/>
          <p:nvPr/>
        </p:nvSpPr>
        <p:spPr>
          <a:xfrm>
            <a:off x="6019981" y="1401482"/>
            <a:ext cx="1019175" cy="51098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Drill</a:t>
            </a:r>
          </a:p>
          <a:p>
            <a:pPr algn="ctr"/>
            <a:r>
              <a:rPr lang="en-US" sz="10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Down/Up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xmlns="" id="{3BC202A2-2EB9-4BA1-BC0B-ECC89CE2BE8C}"/>
              </a:ext>
            </a:extLst>
          </p:cNvPr>
          <p:cNvSpPr/>
          <p:nvPr/>
        </p:nvSpPr>
        <p:spPr>
          <a:xfrm>
            <a:off x="7096098" y="1401482"/>
            <a:ext cx="1019175" cy="51098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>
                    <a:lumMod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Enterprise Reporting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5A7443C3-0A5A-4989-9A65-B88D07DCA5FE}"/>
              </a:ext>
            </a:extLst>
          </p:cNvPr>
          <p:cNvSpPr txBox="1"/>
          <p:nvPr/>
        </p:nvSpPr>
        <p:spPr>
          <a:xfrm>
            <a:off x="8204868" y="3591086"/>
            <a:ext cx="279555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</a:t>
            </a:r>
          </a:p>
          <a:p>
            <a:endParaRPr lang="en-US" sz="105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</a:t>
            </a:r>
          </a:p>
          <a:p>
            <a:r>
              <a:rPr lang="en-US" sz="105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6943B575-CC55-4306-8E54-464568BD52BD}"/>
              </a:ext>
            </a:extLst>
          </p:cNvPr>
          <p:cNvSpPr/>
          <p:nvPr/>
        </p:nvSpPr>
        <p:spPr>
          <a:xfrm>
            <a:off x="1367465" y="5693050"/>
            <a:ext cx="1116228" cy="169417"/>
          </a:xfrm>
          <a:prstGeom prst="rect">
            <a:avLst/>
          </a:prstGeom>
          <a:solidFill>
            <a:srgbClr val="0235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Segoe UI" panose="020B0502040204020203" pitchFamily="34" charset="0"/>
                <a:cs typeface="Segoe UI" panose="020B0502040204020203" pitchFamily="34" charset="0"/>
              </a:rPr>
              <a:t>Customer Churn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2E96300F-B1FB-407F-B199-232DB743DDEA}"/>
              </a:ext>
            </a:extLst>
          </p:cNvPr>
          <p:cNvSpPr/>
          <p:nvPr/>
        </p:nvSpPr>
        <p:spPr>
          <a:xfrm>
            <a:off x="1367465" y="5862466"/>
            <a:ext cx="1116228" cy="64339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Billing Data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648F6695-8032-4154-9420-1F0E092A7A5A}"/>
              </a:ext>
            </a:extLst>
          </p:cNvPr>
          <p:cNvSpPr/>
          <p:nvPr/>
        </p:nvSpPr>
        <p:spPr>
          <a:xfrm>
            <a:off x="2883743" y="5708917"/>
            <a:ext cx="1116228" cy="169417"/>
          </a:xfrm>
          <a:prstGeom prst="rect">
            <a:avLst/>
          </a:prstGeom>
          <a:solidFill>
            <a:srgbClr val="0235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Segoe UI" panose="020B0502040204020203" pitchFamily="34" charset="0"/>
                <a:cs typeface="Segoe UI" panose="020B0502040204020203" pitchFamily="34" charset="0"/>
              </a:rPr>
              <a:t>Customer Churn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4E0C2866-9A01-4E7D-852B-25A59F4D67D4}"/>
              </a:ext>
            </a:extLst>
          </p:cNvPr>
          <p:cNvSpPr/>
          <p:nvPr/>
        </p:nvSpPr>
        <p:spPr>
          <a:xfrm>
            <a:off x="2883743" y="5878333"/>
            <a:ext cx="1116228" cy="64339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Invoice  Data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48A0C7F7-8AA3-4605-8902-DA5137E7C1EB}"/>
              </a:ext>
            </a:extLst>
          </p:cNvPr>
          <p:cNvSpPr/>
          <p:nvPr/>
        </p:nvSpPr>
        <p:spPr>
          <a:xfrm>
            <a:off x="4434515" y="5713993"/>
            <a:ext cx="1116228" cy="169417"/>
          </a:xfrm>
          <a:prstGeom prst="rect">
            <a:avLst/>
          </a:prstGeom>
          <a:solidFill>
            <a:srgbClr val="0235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Segoe UI" panose="020B0502040204020203" pitchFamily="34" charset="0"/>
                <a:cs typeface="Segoe UI" panose="020B0502040204020203" pitchFamily="34" charset="0"/>
              </a:rPr>
              <a:t>Customer Churn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xmlns="" id="{12120839-009B-4224-A39C-672DDFC11D9A}"/>
              </a:ext>
            </a:extLst>
          </p:cNvPr>
          <p:cNvSpPr/>
          <p:nvPr/>
        </p:nvSpPr>
        <p:spPr>
          <a:xfrm>
            <a:off x="4434515" y="5883409"/>
            <a:ext cx="1116228" cy="64339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Pricing Data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xmlns="" id="{3363EEF6-17CC-4D7C-A1F3-0E80498A5529}"/>
              </a:ext>
            </a:extLst>
          </p:cNvPr>
          <p:cNvSpPr/>
          <p:nvPr/>
        </p:nvSpPr>
        <p:spPr>
          <a:xfrm>
            <a:off x="5861462" y="5705356"/>
            <a:ext cx="1116228" cy="169417"/>
          </a:xfrm>
          <a:prstGeom prst="rect">
            <a:avLst/>
          </a:prstGeom>
          <a:solidFill>
            <a:srgbClr val="0235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Segoe UI" panose="020B0502040204020203" pitchFamily="34" charset="0"/>
                <a:cs typeface="Segoe UI" panose="020B0502040204020203" pitchFamily="34" charset="0"/>
              </a:rPr>
              <a:t>Customer Churn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6480DAAC-DB1F-4FAC-9306-1AAC3440D1FA}"/>
              </a:ext>
            </a:extLst>
          </p:cNvPr>
          <p:cNvSpPr/>
          <p:nvPr/>
        </p:nvSpPr>
        <p:spPr>
          <a:xfrm>
            <a:off x="5861462" y="5874772"/>
            <a:ext cx="1116228" cy="64339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Customer Service Data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xmlns="" id="{49131532-4940-4790-912E-DDE6D5C5BB1C}"/>
              </a:ext>
            </a:extLst>
          </p:cNvPr>
          <p:cNvSpPr/>
          <p:nvPr/>
        </p:nvSpPr>
        <p:spPr>
          <a:xfrm>
            <a:off x="7328312" y="5695831"/>
            <a:ext cx="1116228" cy="169417"/>
          </a:xfrm>
          <a:prstGeom prst="rect">
            <a:avLst/>
          </a:prstGeom>
          <a:solidFill>
            <a:srgbClr val="0235A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latin typeface="Segoe UI" panose="020B0502040204020203" pitchFamily="34" charset="0"/>
                <a:cs typeface="Segoe UI" panose="020B0502040204020203" pitchFamily="34" charset="0"/>
              </a:rPr>
              <a:t>Customer Churn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994C963D-19AE-48E7-B5E1-5FB021BFA52F}"/>
              </a:ext>
            </a:extLst>
          </p:cNvPr>
          <p:cNvSpPr/>
          <p:nvPr/>
        </p:nvSpPr>
        <p:spPr>
          <a:xfrm>
            <a:off x="7328312" y="5865247"/>
            <a:ext cx="1116228" cy="64339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Customer Feedback Data</a:t>
            </a:r>
          </a:p>
        </p:txBody>
      </p:sp>
      <p:sp>
        <p:nvSpPr>
          <p:cNvPr id="49" name="Arrow: Striped Right 48">
            <a:extLst>
              <a:ext uri="{FF2B5EF4-FFF2-40B4-BE49-F238E27FC236}">
                <a16:creationId xmlns:a16="http://schemas.microsoft.com/office/drawing/2014/main" xmlns="" id="{7BFC806A-0086-445A-B26A-CA2672DD0D7E}"/>
              </a:ext>
            </a:extLst>
          </p:cNvPr>
          <p:cNvSpPr/>
          <p:nvPr/>
        </p:nvSpPr>
        <p:spPr>
          <a:xfrm rot="16200000">
            <a:off x="4338192" y="5501148"/>
            <a:ext cx="192308" cy="140245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Arrow: Striped Right 49">
            <a:extLst>
              <a:ext uri="{FF2B5EF4-FFF2-40B4-BE49-F238E27FC236}">
                <a16:creationId xmlns:a16="http://schemas.microsoft.com/office/drawing/2014/main" xmlns="" id="{79C91584-513C-49F0-ACE9-0E5C609220DD}"/>
              </a:ext>
            </a:extLst>
          </p:cNvPr>
          <p:cNvSpPr/>
          <p:nvPr/>
        </p:nvSpPr>
        <p:spPr>
          <a:xfrm rot="5400000">
            <a:off x="4490592" y="5472573"/>
            <a:ext cx="192308" cy="140245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9844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4B6B519C-0AAD-4CAB-ABB1-6A50CCB3A3F3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51BDE04-EF1A-4AAE-B6B6-D9FC23F0D829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Terminology Used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7D92EB4A-DD1D-4549-BCBB-CCA0C6909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6B8E9E8D-B82B-4F5E-B2E9-5DD4806C1BF8}"/>
              </a:ext>
            </a:extLst>
          </p:cNvPr>
          <p:cNvSpPr/>
          <p:nvPr/>
        </p:nvSpPr>
        <p:spPr>
          <a:xfrm>
            <a:off x="609599" y="1976437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521C028B-524D-402D-8883-1F9F407F15C3}"/>
              </a:ext>
            </a:extLst>
          </p:cNvPr>
          <p:cNvSpPr/>
          <p:nvPr/>
        </p:nvSpPr>
        <p:spPr>
          <a:xfrm>
            <a:off x="3524249" y="1985962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Random Forecast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Logistic Regression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ED62801-1CBF-4654-9B63-47182CEC03E6}"/>
              </a:ext>
            </a:extLst>
          </p:cNvPr>
          <p:cNvSpPr txBox="1"/>
          <p:nvPr/>
        </p:nvSpPr>
        <p:spPr>
          <a:xfrm>
            <a:off x="639432" y="2114550"/>
            <a:ext cx="2341893" cy="307777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xmlns="" id="{EDB5419C-3438-45C9-B731-6200E97EC56C}"/>
              </a:ext>
            </a:extLst>
          </p:cNvPr>
          <p:cNvSpPr/>
          <p:nvPr/>
        </p:nvSpPr>
        <p:spPr>
          <a:xfrm>
            <a:off x="6246427" y="2133787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Learning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Models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xmlns="" id="{EC154A34-9EA3-4ADF-874D-AD2160B5C797}"/>
              </a:ext>
            </a:extLst>
          </p:cNvPr>
          <p:cNvSpPr/>
          <p:nvPr/>
        </p:nvSpPr>
        <p:spPr>
          <a:xfrm>
            <a:off x="7265602" y="2133786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Deep Learning</a:t>
            </a:r>
          </a:p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1EC2AF1B-973A-4836-AC69-E5F0B39FE2BD}"/>
              </a:ext>
            </a:extLst>
          </p:cNvPr>
          <p:cNvSpPr/>
          <p:nvPr/>
        </p:nvSpPr>
        <p:spPr>
          <a:xfrm>
            <a:off x="620385" y="2681285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0BDE2DE3-C437-4AB2-928A-8046DC82BC60}"/>
              </a:ext>
            </a:extLst>
          </p:cNvPr>
          <p:cNvSpPr/>
          <p:nvPr/>
        </p:nvSpPr>
        <p:spPr>
          <a:xfrm>
            <a:off x="3535035" y="2690810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testing: Testing the models learning level and learning rate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training: Teaching the model to learn the patterns in the data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7C5EE502-A6B2-45A0-9586-1BDECD2DBADB}"/>
              </a:ext>
            </a:extLst>
          </p:cNvPr>
          <p:cNvSpPr txBox="1"/>
          <p:nvPr/>
        </p:nvSpPr>
        <p:spPr>
          <a:xfrm>
            <a:off x="631171" y="2737695"/>
            <a:ext cx="2279976" cy="523220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Training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Testing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4307EEFE-3CD2-4CE7-93F1-3F2841B19838}"/>
              </a:ext>
            </a:extLst>
          </p:cNvPr>
          <p:cNvSpPr/>
          <p:nvPr/>
        </p:nvSpPr>
        <p:spPr>
          <a:xfrm>
            <a:off x="609599" y="4056909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AEA2D96D-B793-4327-83A9-7CD566A0D235}"/>
              </a:ext>
            </a:extLst>
          </p:cNvPr>
          <p:cNvSpPr/>
          <p:nvPr/>
        </p:nvSpPr>
        <p:spPr>
          <a:xfrm>
            <a:off x="3524249" y="4066434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outcome: The result of the learning algorithm on a test data 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validation: A process of reviewing model outcome on a test data and determining whether the model is predicting accurately or not 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xmlns="" id="{EEA005E9-26BA-4336-B897-021099184250}"/>
              </a:ext>
            </a:extLst>
          </p:cNvPr>
          <p:cNvSpPr txBox="1"/>
          <p:nvPr/>
        </p:nvSpPr>
        <p:spPr>
          <a:xfrm>
            <a:off x="620384" y="4127569"/>
            <a:ext cx="2760990" cy="523220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Outcome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Validation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2BE323CE-2701-456B-A5EA-8DC39EE42043}"/>
              </a:ext>
            </a:extLst>
          </p:cNvPr>
          <p:cNvSpPr/>
          <p:nvPr/>
        </p:nvSpPr>
        <p:spPr>
          <a:xfrm>
            <a:off x="609599" y="3371849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3C39292F-FEF6-4026-8821-C5E9431852C3}"/>
              </a:ext>
            </a:extLst>
          </p:cNvPr>
          <p:cNvSpPr/>
          <p:nvPr/>
        </p:nvSpPr>
        <p:spPr>
          <a:xfrm>
            <a:off x="3524249" y="3381374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Patterns</a:t>
            </a:r>
          </a:p>
          <a:p>
            <a:pPr marL="628650" lvl="1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learns the patterns in the given data set (training data) and creates an algorithm on what it learned.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404CD442-1B98-4340-A694-F45FA137838A}"/>
              </a:ext>
            </a:extLst>
          </p:cNvPr>
          <p:cNvSpPr txBox="1"/>
          <p:nvPr/>
        </p:nvSpPr>
        <p:spPr>
          <a:xfrm>
            <a:off x="629908" y="3538114"/>
            <a:ext cx="2351416" cy="307777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Learning Algorithm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5C0DD6C0-BA23-4F7D-862C-E5BF6D16EA7D}"/>
              </a:ext>
            </a:extLst>
          </p:cNvPr>
          <p:cNvSpPr/>
          <p:nvPr/>
        </p:nvSpPr>
        <p:spPr>
          <a:xfrm>
            <a:off x="609599" y="4767261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8DF3E7BB-0028-4B1C-BE6C-12B85CC730A7}"/>
              </a:ext>
            </a:extLst>
          </p:cNvPr>
          <p:cNvSpPr/>
          <p:nvPr/>
        </p:nvSpPr>
        <p:spPr>
          <a:xfrm>
            <a:off x="3524249" y="4776786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Why the model is not predicting at a high confidence level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How to increase the model prediction accuracy, confidence level and the probability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would be the best training data set, test data set? Etc.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1D618781-3344-4270-ABB5-1EF540579141}"/>
              </a:ext>
            </a:extLst>
          </p:cNvPr>
          <p:cNvSpPr txBox="1"/>
          <p:nvPr/>
        </p:nvSpPr>
        <p:spPr>
          <a:xfrm>
            <a:off x="620383" y="4946758"/>
            <a:ext cx="2322841" cy="307777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Analysis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xmlns="" id="{282C3512-04CA-47B3-B22D-89F1408EE68C}"/>
              </a:ext>
            </a:extLst>
          </p:cNvPr>
          <p:cNvSpPr/>
          <p:nvPr/>
        </p:nvSpPr>
        <p:spPr>
          <a:xfrm>
            <a:off x="9989752" y="4915668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Is this the best model?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xmlns="" id="{E0A789EA-C025-436C-B4AB-F4C2278C9F01}"/>
              </a:ext>
            </a:extLst>
          </p:cNvPr>
          <p:cNvSpPr/>
          <p:nvPr/>
        </p:nvSpPr>
        <p:spPr>
          <a:xfrm>
            <a:off x="609599" y="5467345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xmlns="" id="{7F014921-E38E-41F0-9AA5-F8F88D08C39F}"/>
              </a:ext>
            </a:extLst>
          </p:cNvPr>
          <p:cNvSpPr/>
          <p:nvPr/>
        </p:nvSpPr>
        <p:spPr>
          <a:xfrm>
            <a:off x="3524249" y="5476870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200" dirty="0">
              <a:solidFill>
                <a:schemeClr val="tx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xmlns="" id="{34603748-3612-446A-B2C0-D3EC5477DED3}"/>
              </a:ext>
            </a:extLst>
          </p:cNvPr>
          <p:cNvSpPr txBox="1"/>
          <p:nvPr/>
        </p:nvSpPr>
        <p:spPr>
          <a:xfrm>
            <a:off x="620385" y="5628882"/>
            <a:ext cx="2322839" cy="307777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Pipeline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xmlns="" id="{370AA489-5743-4B2B-B7B8-BF82D905C270}"/>
              </a:ext>
            </a:extLst>
          </p:cNvPr>
          <p:cNvSpPr/>
          <p:nvPr/>
        </p:nvSpPr>
        <p:spPr>
          <a:xfrm>
            <a:off x="3810000" y="5628689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Training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xmlns="" id="{84257734-2AE5-49C8-AA46-CB6CA9A944CE}"/>
              </a:ext>
            </a:extLst>
          </p:cNvPr>
          <p:cNvSpPr/>
          <p:nvPr/>
        </p:nvSpPr>
        <p:spPr>
          <a:xfrm>
            <a:off x="4829175" y="5628688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Testing 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xmlns="" id="{24AF6A62-0BE9-4F1E-A535-D55F97C62C5D}"/>
              </a:ext>
            </a:extLst>
          </p:cNvPr>
          <p:cNvSpPr/>
          <p:nvPr/>
        </p:nvSpPr>
        <p:spPr>
          <a:xfrm>
            <a:off x="5857875" y="5628688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Outcome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xmlns="" id="{F80264D4-751E-4673-8623-E80748AE3EE6}"/>
              </a:ext>
            </a:extLst>
          </p:cNvPr>
          <p:cNvSpPr/>
          <p:nvPr/>
        </p:nvSpPr>
        <p:spPr>
          <a:xfrm>
            <a:off x="6858000" y="5628688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Validation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xmlns="" id="{35E67168-B171-4D8C-AA97-EFB490089213}"/>
              </a:ext>
            </a:extLst>
          </p:cNvPr>
          <p:cNvSpPr/>
          <p:nvPr/>
        </p:nvSpPr>
        <p:spPr>
          <a:xfrm>
            <a:off x="7867650" y="5628688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Analysis</a:t>
            </a:r>
          </a:p>
        </p:txBody>
      </p:sp>
      <p:sp>
        <p:nvSpPr>
          <p:cNvPr id="63" name="Arrow: Striped Right 62">
            <a:extLst>
              <a:ext uri="{FF2B5EF4-FFF2-40B4-BE49-F238E27FC236}">
                <a16:creationId xmlns:a16="http://schemas.microsoft.com/office/drawing/2014/main" xmlns="" id="{058398B8-D18A-4EB3-9E70-D5E75F6457FF}"/>
              </a:ext>
            </a:extLst>
          </p:cNvPr>
          <p:cNvSpPr/>
          <p:nvPr/>
        </p:nvSpPr>
        <p:spPr>
          <a:xfrm>
            <a:off x="4693852" y="5943981"/>
            <a:ext cx="192308" cy="140244"/>
          </a:xfrm>
          <a:prstGeom prst="stripedRightArrow">
            <a:avLst/>
          </a:prstGeom>
          <a:solidFill>
            <a:srgbClr val="023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5" name="Arrow: Striped Right 64">
            <a:extLst>
              <a:ext uri="{FF2B5EF4-FFF2-40B4-BE49-F238E27FC236}">
                <a16:creationId xmlns:a16="http://schemas.microsoft.com/office/drawing/2014/main" xmlns="" id="{5F753349-BE92-40E4-A800-9233F515BB99}"/>
              </a:ext>
            </a:extLst>
          </p:cNvPr>
          <p:cNvSpPr/>
          <p:nvPr/>
        </p:nvSpPr>
        <p:spPr>
          <a:xfrm>
            <a:off x="5760652" y="5953506"/>
            <a:ext cx="192308" cy="140244"/>
          </a:xfrm>
          <a:prstGeom prst="stripedRightArrow">
            <a:avLst/>
          </a:prstGeom>
          <a:solidFill>
            <a:srgbClr val="023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7" name="Arrow: Striped Right 66">
            <a:extLst>
              <a:ext uri="{FF2B5EF4-FFF2-40B4-BE49-F238E27FC236}">
                <a16:creationId xmlns:a16="http://schemas.microsoft.com/office/drawing/2014/main" xmlns="" id="{424327B0-2F70-44E9-8813-99E1D8ABF75A}"/>
              </a:ext>
            </a:extLst>
          </p:cNvPr>
          <p:cNvSpPr/>
          <p:nvPr/>
        </p:nvSpPr>
        <p:spPr>
          <a:xfrm>
            <a:off x="6836977" y="5963031"/>
            <a:ext cx="192308" cy="140244"/>
          </a:xfrm>
          <a:prstGeom prst="stripedRightArrow">
            <a:avLst/>
          </a:prstGeom>
          <a:solidFill>
            <a:srgbClr val="023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9" name="Arrow: Striped Right 68">
            <a:extLst>
              <a:ext uri="{FF2B5EF4-FFF2-40B4-BE49-F238E27FC236}">
                <a16:creationId xmlns:a16="http://schemas.microsoft.com/office/drawing/2014/main" xmlns="" id="{F495AA98-8E9C-4877-99C4-066189DC67CF}"/>
              </a:ext>
            </a:extLst>
          </p:cNvPr>
          <p:cNvSpPr/>
          <p:nvPr/>
        </p:nvSpPr>
        <p:spPr>
          <a:xfrm>
            <a:off x="7808527" y="5963031"/>
            <a:ext cx="192308" cy="140244"/>
          </a:xfrm>
          <a:prstGeom prst="stripedRightArrow">
            <a:avLst/>
          </a:prstGeom>
          <a:solidFill>
            <a:srgbClr val="023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xmlns="" id="{35E594BC-1564-47E2-828E-3304DD003B85}"/>
              </a:ext>
            </a:extLst>
          </p:cNvPr>
          <p:cNvSpPr txBox="1"/>
          <p:nvPr/>
        </p:nvSpPr>
        <p:spPr>
          <a:xfrm>
            <a:off x="8991601" y="5476482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An “end-to-end” model engineering processes performed without any manual intervention 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xmlns="" id="{2D688EB2-5C04-4363-9068-B6D294D07AE5}"/>
              </a:ext>
            </a:extLst>
          </p:cNvPr>
          <p:cNvSpPr/>
          <p:nvPr/>
        </p:nvSpPr>
        <p:spPr>
          <a:xfrm>
            <a:off x="2228849" y="5817992"/>
            <a:ext cx="697134" cy="497084"/>
          </a:xfrm>
          <a:prstGeom prst="rect">
            <a:avLst/>
          </a:prstGeom>
          <a:solidFill>
            <a:srgbClr val="1B25E3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Critical Step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xmlns="" id="{AD29DC2D-3D79-45C1-BFE0-D002689B0793}"/>
              </a:ext>
            </a:extLst>
          </p:cNvPr>
          <p:cNvSpPr/>
          <p:nvPr/>
        </p:nvSpPr>
        <p:spPr>
          <a:xfrm>
            <a:off x="2231586" y="2808995"/>
            <a:ext cx="697134" cy="497084"/>
          </a:xfrm>
          <a:prstGeom prst="rect">
            <a:avLst/>
          </a:prstGeom>
          <a:solidFill>
            <a:srgbClr val="1B25E3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Critical Step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71ECBCF5-D253-47AE-A869-9E511B27513B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 | Jothi Periasamy | (916)-296-0228</a:t>
            </a:r>
          </a:p>
        </p:txBody>
      </p:sp>
    </p:spTree>
    <p:extLst>
      <p:ext uri="{BB962C8B-B14F-4D97-AF65-F5344CB8AC3E}">
        <p14:creationId xmlns:p14="http://schemas.microsoft.com/office/powerpoint/2010/main" val="15091190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8B69EC8-D67F-4189-81D4-F38987FFC32A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2790C63-78DB-4843-939C-25F80CE65473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Terminology Used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FF3842B-4EB5-439C-B2E6-4590E3CCE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E55F5F0-7C23-46AF-9D65-0C387A7E9908}"/>
              </a:ext>
            </a:extLst>
          </p:cNvPr>
          <p:cNvSpPr/>
          <p:nvPr/>
        </p:nvSpPr>
        <p:spPr>
          <a:xfrm>
            <a:off x="609599" y="1976437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6522588D-CBD3-45F7-ABBA-7077B132822B}"/>
              </a:ext>
            </a:extLst>
          </p:cNvPr>
          <p:cNvSpPr/>
          <p:nvPr/>
        </p:nvSpPr>
        <p:spPr>
          <a:xfrm>
            <a:off x="3524249" y="1985962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endParaRPr lang="en-US" sz="1200" dirty="0">
              <a:solidFill>
                <a:schemeClr val="tx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409DFDCA-9FA5-4E33-AEF5-72B3D2C4F5BC}"/>
              </a:ext>
            </a:extLst>
          </p:cNvPr>
          <p:cNvSpPr txBox="1"/>
          <p:nvPr/>
        </p:nvSpPr>
        <p:spPr>
          <a:xfrm>
            <a:off x="639432" y="2114550"/>
            <a:ext cx="2341893" cy="307777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Deployment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BAEA29B7-AD55-4757-ADA6-79335E62B422}"/>
              </a:ext>
            </a:extLst>
          </p:cNvPr>
          <p:cNvSpPr/>
          <p:nvPr/>
        </p:nvSpPr>
        <p:spPr>
          <a:xfrm>
            <a:off x="620385" y="2681285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96B1B1BB-2CC6-4B68-9D1E-11D2C7FCACB6}"/>
              </a:ext>
            </a:extLst>
          </p:cNvPr>
          <p:cNvSpPr/>
          <p:nvPr/>
        </p:nvSpPr>
        <p:spPr>
          <a:xfrm>
            <a:off x="3535035" y="2690810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Training data: A data set used for teaching the model to learn the patterns in the data set  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 data: A data set used for teaching determine the model learning level and accidence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CDB63F22-E901-4341-84D4-331EB1630BAB}"/>
              </a:ext>
            </a:extLst>
          </p:cNvPr>
          <p:cNvSpPr txBox="1"/>
          <p:nvPr/>
        </p:nvSpPr>
        <p:spPr>
          <a:xfrm>
            <a:off x="631171" y="2737695"/>
            <a:ext cx="2279976" cy="523220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Training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Test Data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9D48D3D9-0FB5-48EF-A3A3-AC8467050C36}"/>
              </a:ext>
            </a:extLst>
          </p:cNvPr>
          <p:cNvSpPr/>
          <p:nvPr/>
        </p:nvSpPr>
        <p:spPr>
          <a:xfrm>
            <a:off x="609599" y="4056909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793032B7-7FDC-40E7-A21A-F6D7B45FF28F}"/>
              </a:ext>
            </a:extLst>
          </p:cNvPr>
          <p:cNvSpPr/>
          <p:nvPr/>
        </p:nvSpPr>
        <p:spPr>
          <a:xfrm>
            <a:off x="3524249" y="4066434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process of validating data to ensure data completeness and data accuracy and data integrity and others: Data quality and data governance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D2CE45B0-CE0A-4765-BDA0-5296A16FB7B1}"/>
              </a:ext>
            </a:extLst>
          </p:cNvPr>
          <p:cNvSpPr txBox="1"/>
          <p:nvPr/>
        </p:nvSpPr>
        <p:spPr>
          <a:xfrm>
            <a:off x="620384" y="4165669"/>
            <a:ext cx="2760990" cy="307777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Validation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1BF9AEDF-E2B5-4C7D-A697-DE28E0C8F3D3}"/>
              </a:ext>
            </a:extLst>
          </p:cNvPr>
          <p:cNvSpPr/>
          <p:nvPr/>
        </p:nvSpPr>
        <p:spPr>
          <a:xfrm>
            <a:off x="609599" y="3371849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5328ADE7-7227-488D-AC7D-134A8EC87D6F}"/>
              </a:ext>
            </a:extLst>
          </p:cNvPr>
          <p:cNvSpPr/>
          <p:nvPr/>
        </p:nvSpPr>
        <p:spPr>
          <a:xfrm>
            <a:off x="3524249" y="3381374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process of making the data available for the model to learn and predict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C6E3879B-2411-4388-94B3-DF62434D3782}"/>
              </a:ext>
            </a:extLst>
          </p:cNvPr>
          <p:cNvSpPr txBox="1"/>
          <p:nvPr/>
        </p:nvSpPr>
        <p:spPr>
          <a:xfrm>
            <a:off x="629908" y="3538114"/>
            <a:ext cx="2351416" cy="307777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Provisioning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5A901EF9-F423-48CD-8664-FFD76F0C26A9}"/>
              </a:ext>
            </a:extLst>
          </p:cNvPr>
          <p:cNvSpPr/>
          <p:nvPr/>
        </p:nvSpPr>
        <p:spPr>
          <a:xfrm>
            <a:off x="609599" y="4767261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352E30D8-4169-4998-AA27-BFCB7E497C0A}"/>
              </a:ext>
            </a:extLst>
          </p:cNvPr>
          <p:cNvSpPr/>
          <p:nvPr/>
        </p:nvSpPr>
        <p:spPr>
          <a:xfrm>
            <a:off x="3524249" y="4776786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endParaRPr lang="en-US" sz="1200" dirty="0">
              <a:solidFill>
                <a:schemeClr val="tx1">
                  <a:lumMod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B16B321E-AA48-40DB-848D-41EA7D78A7B0}"/>
              </a:ext>
            </a:extLst>
          </p:cNvPr>
          <p:cNvSpPr txBox="1"/>
          <p:nvPr/>
        </p:nvSpPr>
        <p:spPr>
          <a:xfrm>
            <a:off x="620383" y="4946758"/>
            <a:ext cx="2322841" cy="307777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Pipeline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4806EB00-BA4F-436B-9BC4-640B4CE1038D}"/>
              </a:ext>
            </a:extLst>
          </p:cNvPr>
          <p:cNvSpPr/>
          <p:nvPr/>
        </p:nvSpPr>
        <p:spPr>
          <a:xfrm>
            <a:off x="609599" y="5467345"/>
            <a:ext cx="2771775" cy="600075"/>
          </a:xfrm>
          <a:prstGeom prst="rect">
            <a:avLst/>
          </a:prstGeom>
          <a:solidFill>
            <a:srgbClr val="1B25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 algn="ctr">
              <a:buFont typeface="Wingdings" panose="05000000000000000000" pitchFamily="2" charset="2"/>
              <a:buChar char="ü"/>
            </a:pPr>
            <a:endParaRPr lang="en-US" sz="12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C676C9E4-3B9B-409C-9E84-A9D2593B88A0}"/>
              </a:ext>
            </a:extLst>
          </p:cNvPr>
          <p:cNvSpPr/>
          <p:nvPr/>
        </p:nvSpPr>
        <p:spPr>
          <a:xfrm>
            <a:off x="3524249" y="5476870"/>
            <a:ext cx="8134351" cy="60007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Traditional Approach: Hard-coded rules and manual intervention 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AI Approach: No hard-coded rules and intelligent automation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B4138C81-D381-4648-8DBC-04683C636EA5}"/>
              </a:ext>
            </a:extLst>
          </p:cNvPr>
          <p:cNvSpPr txBox="1"/>
          <p:nvPr/>
        </p:nvSpPr>
        <p:spPr>
          <a:xfrm>
            <a:off x="620385" y="5552682"/>
            <a:ext cx="2322839" cy="523220"/>
          </a:xfrm>
          <a:prstGeom prst="rect">
            <a:avLst/>
          </a:prstGeom>
          <a:solidFill>
            <a:srgbClr val="1B25E3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Traditional Approach vs. AI Approach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xmlns="" id="{1FAF1F97-CD56-4FE5-9C74-CBF290F9095F}"/>
              </a:ext>
            </a:extLst>
          </p:cNvPr>
          <p:cNvSpPr/>
          <p:nvPr/>
        </p:nvSpPr>
        <p:spPr>
          <a:xfrm>
            <a:off x="2214013" y="4907038"/>
            <a:ext cx="697134" cy="497084"/>
          </a:xfrm>
          <a:prstGeom prst="rect">
            <a:avLst/>
          </a:prstGeom>
          <a:solidFill>
            <a:srgbClr val="1B25E3"/>
          </a:solidFill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Critical Step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xmlns="" id="{76EE7875-B78D-43E9-A841-F379548B1B4B}"/>
              </a:ext>
            </a:extLst>
          </p:cNvPr>
          <p:cNvSpPr/>
          <p:nvPr/>
        </p:nvSpPr>
        <p:spPr>
          <a:xfrm>
            <a:off x="3629025" y="2125702"/>
            <a:ext cx="1104900" cy="346576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Development (DEV)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xmlns="" id="{4A77CEA2-40A3-41DD-BF10-215B89400A26}"/>
              </a:ext>
            </a:extLst>
          </p:cNvPr>
          <p:cNvSpPr/>
          <p:nvPr/>
        </p:nvSpPr>
        <p:spPr>
          <a:xfrm>
            <a:off x="4876800" y="2141943"/>
            <a:ext cx="1104900" cy="346576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Testing  (QA)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xmlns="" id="{A203A198-FB18-4128-87FE-F8D494F3E3FD}"/>
              </a:ext>
            </a:extLst>
          </p:cNvPr>
          <p:cNvSpPr/>
          <p:nvPr/>
        </p:nvSpPr>
        <p:spPr>
          <a:xfrm>
            <a:off x="6210302" y="2121055"/>
            <a:ext cx="1104900" cy="346576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Productionalizing Model(PRD)</a:t>
            </a:r>
          </a:p>
          <a:p>
            <a:pPr algn="ctr"/>
            <a:endParaRPr lang="en-US" sz="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5" name="Arrow: Striped Right 54">
            <a:extLst>
              <a:ext uri="{FF2B5EF4-FFF2-40B4-BE49-F238E27FC236}">
                <a16:creationId xmlns:a16="http://schemas.microsoft.com/office/drawing/2014/main" xmlns="" id="{F5D893B1-10BD-4F24-BCF7-87B044D3DC8E}"/>
              </a:ext>
            </a:extLst>
          </p:cNvPr>
          <p:cNvSpPr/>
          <p:nvPr/>
        </p:nvSpPr>
        <p:spPr>
          <a:xfrm>
            <a:off x="4693852" y="2238756"/>
            <a:ext cx="192308" cy="140244"/>
          </a:xfrm>
          <a:prstGeom prst="stripedRightArrow">
            <a:avLst/>
          </a:prstGeom>
          <a:solidFill>
            <a:srgbClr val="023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7" name="Arrow: Striped Right 56">
            <a:extLst>
              <a:ext uri="{FF2B5EF4-FFF2-40B4-BE49-F238E27FC236}">
                <a16:creationId xmlns:a16="http://schemas.microsoft.com/office/drawing/2014/main" xmlns="" id="{841D5667-5160-43D5-8CF4-4685CC3AC910}"/>
              </a:ext>
            </a:extLst>
          </p:cNvPr>
          <p:cNvSpPr/>
          <p:nvPr/>
        </p:nvSpPr>
        <p:spPr>
          <a:xfrm>
            <a:off x="5979727" y="2257806"/>
            <a:ext cx="192308" cy="140244"/>
          </a:xfrm>
          <a:prstGeom prst="stripedRightArrow">
            <a:avLst/>
          </a:prstGeom>
          <a:solidFill>
            <a:srgbClr val="023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2E08E732-0CAC-485B-B985-D410F03600D2}"/>
              </a:ext>
            </a:extLst>
          </p:cNvPr>
          <p:cNvSpPr txBox="1"/>
          <p:nvPr/>
        </p:nvSpPr>
        <p:spPr>
          <a:xfrm>
            <a:off x="7781925" y="2141943"/>
            <a:ext cx="3667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latin typeface="Segoe UI" panose="020B0502040204020203" pitchFamily="34" charset="0"/>
                <a:cs typeface="Segoe UI" panose="020B0502040204020203" pitchFamily="34" charset="0"/>
              </a:rPr>
              <a:t>Productionalizing Model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xmlns="" id="{1394E2D7-F84B-4FD9-B468-117ECC16119A}"/>
              </a:ext>
            </a:extLst>
          </p:cNvPr>
          <p:cNvSpPr/>
          <p:nvPr/>
        </p:nvSpPr>
        <p:spPr>
          <a:xfrm>
            <a:off x="3590925" y="4933364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Source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xmlns="" id="{9B6CA0D4-CF07-4008-AE4D-DA7D7EA99309}"/>
              </a:ext>
            </a:extLst>
          </p:cNvPr>
          <p:cNvSpPr/>
          <p:nvPr/>
        </p:nvSpPr>
        <p:spPr>
          <a:xfrm>
            <a:off x="4610100" y="4933363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Mapping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xmlns="" id="{45F97361-F8FD-4B8A-B473-1F4A6D9DD72B}"/>
              </a:ext>
            </a:extLst>
          </p:cNvPr>
          <p:cNvSpPr/>
          <p:nvPr/>
        </p:nvSpPr>
        <p:spPr>
          <a:xfrm>
            <a:off x="5638800" y="4933363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Conversion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xmlns="" id="{C0D52988-797F-4C46-BF92-80B2098C955E}"/>
              </a:ext>
            </a:extLst>
          </p:cNvPr>
          <p:cNvSpPr/>
          <p:nvPr/>
        </p:nvSpPr>
        <p:spPr>
          <a:xfrm>
            <a:off x="6638925" y="4933363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Provisioning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xmlns="" id="{F0B712A1-A115-46AA-9ECE-4F0C2A14FCF8}"/>
              </a:ext>
            </a:extLst>
          </p:cNvPr>
          <p:cNvSpPr/>
          <p:nvPr/>
        </p:nvSpPr>
        <p:spPr>
          <a:xfrm>
            <a:off x="7648575" y="4933363"/>
            <a:ext cx="1104900" cy="276999"/>
          </a:xfrm>
          <a:prstGeom prst="roundRect">
            <a:avLst/>
          </a:prstGeom>
          <a:solidFill>
            <a:srgbClr val="00A249"/>
          </a:solidFill>
          <a:ln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Validation</a:t>
            </a:r>
          </a:p>
        </p:txBody>
      </p:sp>
      <p:sp>
        <p:nvSpPr>
          <p:cNvPr id="71" name="Arrow: Striped Right 70">
            <a:extLst>
              <a:ext uri="{FF2B5EF4-FFF2-40B4-BE49-F238E27FC236}">
                <a16:creationId xmlns:a16="http://schemas.microsoft.com/office/drawing/2014/main" xmlns="" id="{C251C7FB-3B7F-4FCC-B9A2-84C69BF83F16}"/>
              </a:ext>
            </a:extLst>
          </p:cNvPr>
          <p:cNvSpPr/>
          <p:nvPr/>
        </p:nvSpPr>
        <p:spPr>
          <a:xfrm>
            <a:off x="4474777" y="5248656"/>
            <a:ext cx="192308" cy="140244"/>
          </a:xfrm>
          <a:prstGeom prst="stripedRightArrow">
            <a:avLst/>
          </a:prstGeom>
          <a:solidFill>
            <a:srgbClr val="023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3" name="Arrow: Striped Right 72">
            <a:extLst>
              <a:ext uri="{FF2B5EF4-FFF2-40B4-BE49-F238E27FC236}">
                <a16:creationId xmlns:a16="http://schemas.microsoft.com/office/drawing/2014/main" xmlns="" id="{77FA0493-2E97-4D07-A580-C68866CDE2C4}"/>
              </a:ext>
            </a:extLst>
          </p:cNvPr>
          <p:cNvSpPr/>
          <p:nvPr/>
        </p:nvSpPr>
        <p:spPr>
          <a:xfrm>
            <a:off x="5541577" y="5258181"/>
            <a:ext cx="192308" cy="140244"/>
          </a:xfrm>
          <a:prstGeom prst="stripedRightArrow">
            <a:avLst/>
          </a:prstGeom>
          <a:solidFill>
            <a:srgbClr val="023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5" name="Arrow: Striped Right 74">
            <a:extLst>
              <a:ext uri="{FF2B5EF4-FFF2-40B4-BE49-F238E27FC236}">
                <a16:creationId xmlns:a16="http://schemas.microsoft.com/office/drawing/2014/main" xmlns="" id="{0D604294-E7EB-4DCE-9283-F8A80A442D53}"/>
              </a:ext>
            </a:extLst>
          </p:cNvPr>
          <p:cNvSpPr/>
          <p:nvPr/>
        </p:nvSpPr>
        <p:spPr>
          <a:xfrm>
            <a:off x="6617902" y="5267706"/>
            <a:ext cx="192308" cy="140244"/>
          </a:xfrm>
          <a:prstGeom prst="stripedRightArrow">
            <a:avLst/>
          </a:prstGeom>
          <a:solidFill>
            <a:srgbClr val="023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Arrow: Striped Right 76">
            <a:extLst>
              <a:ext uri="{FF2B5EF4-FFF2-40B4-BE49-F238E27FC236}">
                <a16:creationId xmlns:a16="http://schemas.microsoft.com/office/drawing/2014/main" xmlns="" id="{9A5B7DC4-0A7D-4A37-9567-39312CBF38D9}"/>
              </a:ext>
            </a:extLst>
          </p:cNvPr>
          <p:cNvSpPr/>
          <p:nvPr/>
        </p:nvSpPr>
        <p:spPr>
          <a:xfrm>
            <a:off x="7589452" y="5267706"/>
            <a:ext cx="192308" cy="140244"/>
          </a:xfrm>
          <a:prstGeom prst="stripedRightArrow">
            <a:avLst/>
          </a:prstGeom>
          <a:solidFill>
            <a:srgbClr val="023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xmlns="" id="{6945614C-DAF8-4592-B957-F021049523E2}"/>
              </a:ext>
            </a:extLst>
          </p:cNvPr>
          <p:cNvSpPr txBox="1"/>
          <p:nvPr/>
        </p:nvSpPr>
        <p:spPr>
          <a:xfrm>
            <a:off x="8849982" y="4783213"/>
            <a:ext cx="27324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Segoe UI" panose="020B0502040204020203" pitchFamily="34" charset="0"/>
                <a:cs typeface="Segoe UI" panose="020B0502040204020203" pitchFamily="34" charset="0"/>
              </a:rPr>
              <a:t>An “end-to-end” data engineering processes performed without any manual intervention </a:t>
            </a:r>
          </a:p>
        </p:txBody>
      </p:sp>
    </p:spTree>
    <p:extLst>
      <p:ext uri="{BB962C8B-B14F-4D97-AF65-F5344CB8AC3E}">
        <p14:creationId xmlns:p14="http://schemas.microsoft.com/office/powerpoint/2010/main" val="400252749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55C3F624-A406-461C-A914-6575842FC1CE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2779719-A997-4A0B-BA6B-45C22F6BC2F6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Model Engineering and Feature Extraction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9AECA82-117C-4231-B2CB-11C00A77A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A5DE714C-2165-4171-AC63-1F6E7A78F102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 | Jothi Periasamy | (916)-296-0228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xmlns="" id="{5CB1F1CA-1CC6-4752-820B-1AD3D72DEFFF}"/>
              </a:ext>
            </a:extLst>
          </p:cNvPr>
          <p:cNvGraphicFramePr>
            <a:graphicFrameLocks noGrp="1"/>
          </p:cNvGraphicFramePr>
          <p:nvPr/>
        </p:nvGraphicFramePr>
        <p:xfrm>
          <a:off x="558279" y="1994195"/>
          <a:ext cx="11246767" cy="1929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63826">
                  <a:extLst>
                    <a:ext uri="{9D8B030D-6E8A-4147-A177-3AD203B41FA5}">
                      <a16:colId xmlns:a16="http://schemas.microsoft.com/office/drawing/2014/main" xmlns="" val="4042840890"/>
                    </a:ext>
                  </a:extLst>
                </a:gridCol>
                <a:gridCol w="358789">
                  <a:extLst>
                    <a:ext uri="{9D8B030D-6E8A-4147-A177-3AD203B41FA5}">
                      <a16:colId xmlns:a16="http://schemas.microsoft.com/office/drawing/2014/main" xmlns="" val="1032600118"/>
                    </a:ext>
                  </a:extLst>
                </a:gridCol>
                <a:gridCol w="384313">
                  <a:extLst>
                    <a:ext uri="{9D8B030D-6E8A-4147-A177-3AD203B41FA5}">
                      <a16:colId xmlns:a16="http://schemas.microsoft.com/office/drawing/2014/main" xmlns="" val="2548960031"/>
                    </a:ext>
                  </a:extLst>
                </a:gridCol>
                <a:gridCol w="384313">
                  <a:extLst>
                    <a:ext uri="{9D8B030D-6E8A-4147-A177-3AD203B41FA5}">
                      <a16:colId xmlns:a16="http://schemas.microsoft.com/office/drawing/2014/main" xmlns="" val="168361273"/>
                    </a:ext>
                  </a:extLst>
                </a:gridCol>
                <a:gridCol w="469915">
                  <a:extLst>
                    <a:ext uri="{9D8B030D-6E8A-4147-A177-3AD203B41FA5}">
                      <a16:colId xmlns:a16="http://schemas.microsoft.com/office/drawing/2014/main" xmlns="" val="2219322704"/>
                    </a:ext>
                  </a:extLst>
                </a:gridCol>
                <a:gridCol w="2120348">
                  <a:extLst>
                    <a:ext uri="{9D8B030D-6E8A-4147-A177-3AD203B41FA5}">
                      <a16:colId xmlns:a16="http://schemas.microsoft.com/office/drawing/2014/main" xmlns="" val="610143797"/>
                    </a:ext>
                  </a:extLst>
                </a:gridCol>
                <a:gridCol w="1338470">
                  <a:extLst>
                    <a:ext uri="{9D8B030D-6E8A-4147-A177-3AD203B41FA5}">
                      <a16:colId xmlns:a16="http://schemas.microsoft.com/office/drawing/2014/main" xmlns="" val="50914095"/>
                    </a:ext>
                  </a:extLst>
                </a:gridCol>
                <a:gridCol w="1166191">
                  <a:extLst>
                    <a:ext uri="{9D8B030D-6E8A-4147-A177-3AD203B41FA5}">
                      <a16:colId xmlns:a16="http://schemas.microsoft.com/office/drawing/2014/main" xmlns="" val="47404915"/>
                    </a:ext>
                  </a:extLst>
                </a:gridCol>
                <a:gridCol w="1186070">
                  <a:extLst>
                    <a:ext uri="{9D8B030D-6E8A-4147-A177-3AD203B41FA5}">
                      <a16:colId xmlns:a16="http://schemas.microsoft.com/office/drawing/2014/main" xmlns="" val="3565038358"/>
                    </a:ext>
                  </a:extLst>
                </a:gridCol>
                <a:gridCol w="231789">
                  <a:extLst>
                    <a:ext uri="{9D8B030D-6E8A-4147-A177-3AD203B41FA5}">
                      <a16:colId xmlns:a16="http://schemas.microsoft.com/office/drawing/2014/main" xmlns="" val="463974501"/>
                    </a:ext>
                  </a:extLst>
                </a:gridCol>
                <a:gridCol w="336565">
                  <a:extLst>
                    <a:ext uri="{9D8B030D-6E8A-4147-A177-3AD203B41FA5}">
                      <a16:colId xmlns:a16="http://schemas.microsoft.com/office/drawing/2014/main" xmlns="" val="1768613774"/>
                    </a:ext>
                  </a:extLst>
                </a:gridCol>
                <a:gridCol w="271670">
                  <a:extLst>
                    <a:ext uri="{9D8B030D-6E8A-4147-A177-3AD203B41FA5}">
                      <a16:colId xmlns:a16="http://schemas.microsoft.com/office/drawing/2014/main" xmlns="" val="937065571"/>
                    </a:ext>
                  </a:extLst>
                </a:gridCol>
                <a:gridCol w="804877">
                  <a:extLst>
                    <a:ext uri="{9D8B030D-6E8A-4147-A177-3AD203B41FA5}">
                      <a16:colId xmlns:a16="http://schemas.microsoft.com/office/drawing/2014/main" xmlns="" val="3117030872"/>
                    </a:ext>
                  </a:extLst>
                </a:gridCol>
                <a:gridCol w="490552">
                  <a:extLst>
                    <a:ext uri="{9D8B030D-6E8A-4147-A177-3AD203B41FA5}">
                      <a16:colId xmlns:a16="http://schemas.microsoft.com/office/drawing/2014/main" xmlns="" val="472002448"/>
                    </a:ext>
                  </a:extLst>
                </a:gridCol>
                <a:gridCol w="364435">
                  <a:extLst>
                    <a:ext uri="{9D8B030D-6E8A-4147-A177-3AD203B41FA5}">
                      <a16:colId xmlns:a16="http://schemas.microsoft.com/office/drawing/2014/main" xmlns="" val="2089146581"/>
                    </a:ext>
                  </a:extLst>
                </a:gridCol>
                <a:gridCol w="371061">
                  <a:extLst>
                    <a:ext uri="{9D8B030D-6E8A-4147-A177-3AD203B41FA5}">
                      <a16:colId xmlns:a16="http://schemas.microsoft.com/office/drawing/2014/main" xmlns="" val="2774161432"/>
                    </a:ext>
                  </a:extLst>
                </a:gridCol>
                <a:gridCol w="503583">
                  <a:extLst>
                    <a:ext uri="{9D8B030D-6E8A-4147-A177-3AD203B41FA5}">
                      <a16:colId xmlns:a16="http://schemas.microsoft.com/office/drawing/2014/main" xmlns="" val="3175592381"/>
                    </a:ext>
                  </a:extLst>
                </a:gridCol>
              </a:tblGrid>
              <a:tr h="954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Region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County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State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City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Customer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Product Family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Product Group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Product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SKU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Year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Month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Time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Quantity Product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Quantity's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Item Count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Unit Price $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Sales Revenue $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3976" marR="3976" marT="3976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56122899"/>
                  </a:ext>
                </a:extLst>
              </a:tr>
              <a:tr h="954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North America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USA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Washington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Seattle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Walmart 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Information Technology Broadcasting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Components for IT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System boards or modules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Audio accelerator cards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01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2015-01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230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57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247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54.48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13456.56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extLst>
                  <a:ext uri="{0D108BD9-81ED-4DB2-BD59-A6C34878D82A}">
                    <a16:rowId xmlns:a16="http://schemas.microsoft.com/office/drawing/2014/main" xmlns="" val="56443431"/>
                  </a:ext>
                </a:extLst>
              </a:tr>
              <a:tr h="954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North America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USA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Washington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Seattle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Walmart 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Information Technology Broadcasting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Components for IT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System boards or modules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Audio accelerator cards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02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2015-02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233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78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106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54.48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5774.88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extLst>
                  <a:ext uri="{0D108BD9-81ED-4DB2-BD59-A6C34878D82A}">
                    <a16:rowId xmlns:a16="http://schemas.microsoft.com/office/drawing/2014/main" xmlns="" val="227104561"/>
                  </a:ext>
                </a:extLst>
              </a:tr>
              <a:tr h="954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North America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USA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Washington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Seattle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Walmart 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Information Technology Broadcasting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Components for IT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System boards or modules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Audio accelerator cards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03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2015-03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238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72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237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54.48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12911.76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extLst>
                  <a:ext uri="{0D108BD9-81ED-4DB2-BD59-A6C34878D82A}">
                    <a16:rowId xmlns:a16="http://schemas.microsoft.com/office/drawing/2014/main" xmlns="" val="991731127"/>
                  </a:ext>
                </a:extLst>
              </a:tr>
              <a:tr h="954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North America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USA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Washington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Seattle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Walmart 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Information Technology Broadcasting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Components for IT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System boards or modules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Audio accelerator cards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04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2015-04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242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71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222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54.48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12094.56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extLst>
                  <a:ext uri="{0D108BD9-81ED-4DB2-BD59-A6C34878D82A}">
                    <a16:rowId xmlns:a16="http://schemas.microsoft.com/office/drawing/2014/main" xmlns="" val="86116093"/>
                  </a:ext>
                </a:extLst>
              </a:tr>
              <a:tr h="954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North America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USA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Washington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Seattle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Walmart 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Information Technology Broadcasting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Components for IT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System boards or modules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Audio accelerator cards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05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2015-05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245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74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237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54.48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12911.76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extLst>
                  <a:ext uri="{0D108BD9-81ED-4DB2-BD59-A6C34878D82A}">
                    <a16:rowId xmlns:a16="http://schemas.microsoft.com/office/drawing/2014/main" xmlns="" val="627299124"/>
                  </a:ext>
                </a:extLst>
              </a:tr>
              <a:tr h="954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North America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USA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Washington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Seattle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Walmart 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Information Technology Broadcasting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Components for IT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System boards or modules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Audio accelerator cards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06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2015-06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242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90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187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54.48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10187.76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extLst>
                  <a:ext uri="{0D108BD9-81ED-4DB2-BD59-A6C34878D82A}">
                    <a16:rowId xmlns:a16="http://schemas.microsoft.com/office/drawing/2014/main" xmlns="" val="919504909"/>
                  </a:ext>
                </a:extLst>
              </a:tr>
              <a:tr h="954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North America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USA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Washington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Seattle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Walmart 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Information Technology Broadcasting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Components for IT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System boards or modules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Audio accelerator cards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07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2015-07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239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78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125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54.48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6810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extLst>
                  <a:ext uri="{0D108BD9-81ED-4DB2-BD59-A6C34878D82A}">
                    <a16:rowId xmlns:a16="http://schemas.microsoft.com/office/drawing/2014/main" xmlns="" val="725823555"/>
                  </a:ext>
                </a:extLst>
              </a:tr>
              <a:tr h="954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North America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USA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Washington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Seattle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Walmart 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Information Technology Broadcasting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Components for IT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System boards or modules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Audio accelerator cards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08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2015-08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235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74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243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54.48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13238.64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extLst>
                  <a:ext uri="{0D108BD9-81ED-4DB2-BD59-A6C34878D82A}">
                    <a16:rowId xmlns:a16="http://schemas.microsoft.com/office/drawing/2014/main" xmlns="" val="3599094849"/>
                  </a:ext>
                </a:extLst>
              </a:tr>
              <a:tr h="954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North America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USA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Washington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Seattle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Walmart 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Information Technology Broadcasting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Components for IT and telecommunications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System boards or modules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Audio accelerator cards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09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2015-09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232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79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185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54.48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600" u="none" strike="noStrike" dirty="0">
                          <a:effectLst/>
                        </a:rPr>
                        <a:t>10078.8</a:t>
                      </a:r>
                      <a:endParaRPr lang="en-US" sz="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6" marR="3976" marT="3976" marB="0" anchor="b"/>
                </a:tc>
                <a:extLst>
                  <a:ext uri="{0D108BD9-81ED-4DB2-BD59-A6C34878D82A}">
                    <a16:rowId xmlns:a16="http://schemas.microsoft.com/office/drawing/2014/main" xmlns="" val="3392468691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xmlns="" id="{3012A6ED-9FA6-43ED-B20F-EF0A2C951E83}"/>
              </a:ext>
            </a:extLst>
          </p:cNvPr>
          <p:cNvCxnSpPr/>
          <p:nvPr/>
        </p:nvCxnSpPr>
        <p:spPr>
          <a:xfrm>
            <a:off x="858414" y="2624400"/>
            <a:ext cx="0" cy="2948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xmlns="" id="{9FF759F6-09B3-46A5-8295-561ECA00306A}"/>
              </a:ext>
            </a:extLst>
          </p:cNvPr>
          <p:cNvCxnSpPr/>
          <p:nvPr/>
        </p:nvCxnSpPr>
        <p:spPr>
          <a:xfrm>
            <a:off x="1141443" y="2624400"/>
            <a:ext cx="0" cy="2948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xmlns="" id="{6D235828-CFA1-45D5-B7A3-DFDBC748CB54}"/>
              </a:ext>
            </a:extLst>
          </p:cNvPr>
          <p:cNvCxnSpPr/>
          <p:nvPr/>
        </p:nvCxnSpPr>
        <p:spPr>
          <a:xfrm>
            <a:off x="1489786" y="2624400"/>
            <a:ext cx="0" cy="2948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xmlns="" id="{A306B148-E7E5-4675-AA79-CE044E542565}"/>
              </a:ext>
            </a:extLst>
          </p:cNvPr>
          <p:cNvCxnSpPr/>
          <p:nvPr/>
        </p:nvCxnSpPr>
        <p:spPr>
          <a:xfrm>
            <a:off x="1782145" y="2624400"/>
            <a:ext cx="0" cy="2948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xmlns="" id="{EC6DE023-0A65-42A8-813C-2FF21DA8D55E}"/>
              </a:ext>
            </a:extLst>
          </p:cNvPr>
          <p:cNvCxnSpPr/>
          <p:nvPr/>
        </p:nvCxnSpPr>
        <p:spPr>
          <a:xfrm>
            <a:off x="2195802" y="2624400"/>
            <a:ext cx="0" cy="2948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xmlns="" id="{554E3232-046C-42BC-A773-34F8B4CE2D6D}"/>
              </a:ext>
            </a:extLst>
          </p:cNvPr>
          <p:cNvCxnSpPr/>
          <p:nvPr/>
        </p:nvCxnSpPr>
        <p:spPr>
          <a:xfrm>
            <a:off x="2954691" y="2624400"/>
            <a:ext cx="0" cy="2948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xmlns="" id="{71CA026B-56EB-4ADE-85ED-DEBAFB0F5CE3}"/>
              </a:ext>
            </a:extLst>
          </p:cNvPr>
          <p:cNvCxnSpPr/>
          <p:nvPr/>
        </p:nvCxnSpPr>
        <p:spPr>
          <a:xfrm>
            <a:off x="5001205" y="2589437"/>
            <a:ext cx="0" cy="2948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xmlns="" id="{922AC120-813E-48F9-BB8D-9F3834A7FCC1}"/>
              </a:ext>
            </a:extLst>
          </p:cNvPr>
          <p:cNvCxnSpPr/>
          <p:nvPr/>
        </p:nvCxnSpPr>
        <p:spPr>
          <a:xfrm>
            <a:off x="6469221" y="2624400"/>
            <a:ext cx="0" cy="2948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xmlns="" id="{DC7E0C59-D3DB-4538-AA8E-D38F2237D028}"/>
              </a:ext>
            </a:extLst>
          </p:cNvPr>
          <p:cNvCxnSpPr/>
          <p:nvPr/>
        </p:nvCxnSpPr>
        <p:spPr>
          <a:xfrm>
            <a:off x="7545352" y="2624400"/>
            <a:ext cx="0" cy="2948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xmlns="" id="{DB62F0CA-A5CC-44CA-BDDE-CB29D34BBBAE}"/>
              </a:ext>
            </a:extLst>
          </p:cNvPr>
          <p:cNvCxnSpPr/>
          <p:nvPr/>
        </p:nvCxnSpPr>
        <p:spPr>
          <a:xfrm>
            <a:off x="8266919" y="2624400"/>
            <a:ext cx="0" cy="2948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xmlns="" id="{F34AB4AB-F312-4903-938D-DF7F1CBD6FC5}"/>
              </a:ext>
            </a:extLst>
          </p:cNvPr>
          <p:cNvCxnSpPr/>
          <p:nvPr/>
        </p:nvCxnSpPr>
        <p:spPr>
          <a:xfrm>
            <a:off x="8437980" y="2730147"/>
            <a:ext cx="0" cy="294847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Left Brace 27">
            <a:extLst>
              <a:ext uri="{FF2B5EF4-FFF2-40B4-BE49-F238E27FC236}">
                <a16:creationId xmlns:a16="http://schemas.microsoft.com/office/drawing/2014/main" xmlns="" id="{4A56421E-2FD8-491B-A7C7-1BE2D34340DB}"/>
              </a:ext>
            </a:extLst>
          </p:cNvPr>
          <p:cNvSpPr/>
          <p:nvPr/>
        </p:nvSpPr>
        <p:spPr>
          <a:xfrm rot="16200000">
            <a:off x="4290738" y="1829528"/>
            <a:ext cx="665584" cy="7628884"/>
          </a:xfrm>
          <a:prstGeom prst="lef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B8A418C5-826A-4F89-B357-E38C041DB8F6}"/>
              </a:ext>
            </a:extLst>
          </p:cNvPr>
          <p:cNvSpPr/>
          <p:nvPr/>
        </p:nvSpPr>
        <p:spPr>
          <a:xfrm>
            <a:off x="4340059" y="6155353"/>
            <a:ext cx="2210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Feature Extraction</a:t>
            </a:r>
            <a:endParaRPr lang="en-US" dirty="0">
              <a:solidFill>
                <a:srgbClr val="FFFF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552CEF23-5488-4E2C-B96C-FA316872FBCA}"/>
              </a:ext>
            </a:extLst>
          </p:cNvPr>
          <p:cNvSpPr txBox="1"/>
          <p:nvPr/>
        </p:nvSpPr>
        <p:spPr>
          <a:xfrm>
            <a:off x="74645" y="1220975"/>
            <a:ext cx="12027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Problem :  Predict the quantity of a product or a SKU that we will be selling in a region, country, state or a city </a:t>
            </a:r>
          </a:p>
        </p:txBody>
      </p:sp>
    </p:spTree>
    <p:extLst>
      <p:ext uri="{BB962C8B-B14F-4D97-AF65-F5344CB8AC3E}">
        <p14:creationId xmlns:p14="http://schemas.microsoft.com/office/powerpoint/2010/main" val="314388209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0A34F5F-9ECA-4615-9B07-47858D1C477C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6B41BB4-5C8B-436C-91ED-0296BB8174AF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Model Engineering and Feature Extraction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4DA570E2-93DA-472D-AFE8-F6E65CBDD4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78AA897-D6C5-4099-A6E2-F4EBE145EF2F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 | Jothi Periasamy | (916)-296-0228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D2D49521-10C0-45AF-A19F-576E54DBD7FE}"/>
              </a:ext>
            </a:extLst>
          </p:cNvPr>
          <p:cNvSpPr/>
          <p:nvPr/>
        </p:nvSpPr>
        <p:spPr>
          <a:xfrm>
            <a:off x="1067307" y="995948"/>
            <a:ext cx="3732245" cy="128762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Problem Statement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529EE200-1806-4FB3-B814-25274E4B1EEB}"/>
              </a:ext>
            </a:extLst>
          </p:cNvPr>
          <p:cNvSpPr/>
          <p:nvPr/>
        </p:nvSpPr>
        <p:spPr>
          <a:xfrm>
            <a:off x="1067308" y="2357403"/>
            <a:ext cx="3732245" cy="128762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Data Collection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668C6199-55A4-4D85-BBBB-180E917F8AE8}"/>
              </a:ext>
            </a:extLst>
          </p:cNvPr>
          <p:cNvSpPr/>
          <p:nvPr/>
        </p:nvSpPr>
        <p:spPr>
          <a:xfrm>
            <a:off x="1067308" y="3767388"/>
            <a:ext cx="3732245" cy="128762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Data Analysis 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xmlns="" id="{B1ACA02B-A0BB-4D04-8160-02AE1E145009}"/>
              </a:ext>
            </a:extLst>
          </p:cNvPr>
          <p:cNvSpPr/>
          <p:nvPr/>
        </p:nvSpPr>
        <p:spPr>
          <a:xfrm>
            <a:off x="4979944" y="1361297"/>
            <a:ext cx="469643" cy="4912124"/>
          </a:xfrm>
          <a:prstGeom prst="rightBrac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xmlns="" id="{B8FC233D-CC92-4C91-A465-4389AFDA4223}"/>
              </a:ext>
            </a:extLst>
          </p:cNvPr>
          <p:cNvSpPr/>
          <p:nvPr/>
        </p:nvSpPr>
        <p:spPr>
          <a:xfrm>
            <a:off x="5629978" y="2652802"/>
            <a:ext cx="2192694" cy="224867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Business Needs 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xmlns="" id="{2CB32FB2-B52E-4D75-8BFB-F61DFB0F9896}"/>
              </a:ext>
            </a:extLst>
          </p:cNvPr>
          <p:cNvSpPr/>
          <p:nvPr/>
        </p:nvSpPr>
        <p:spPr>
          <a:xfrm>
            <a:off x="8345186" y="2457587"/>
            <a:ext cx="2192694" cy="224867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Feature Extraction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xmlns="" id="{66429019-7D00-4D65-8075-A2EB9B115F3A}"/>
              </a:ext>
            </a:extLst>
          </p:cNvPr>
          <p:cNvSpPr/>
          <p:nvPr/>
        </p:nvSpPr>
        <p:spPr>
          <a:xfrm>
            <a:off x="7822672" y="3492557"/>
            <a:ext cx="522514" cy="522514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6061434D-2864-416B-B57E-445F5710B941}"/>
              </a:ext>
            </a:extLst>
          </p:cNvPr>
          <p:cNvSpPr/>
          <p:nvPr/>
        </p:nvSpPr>
        <p:spPr>
          <a:xfrm>
            <a:off x="1067306" y="5229027"/>
            <a:ext cx="3732245" cy="1287624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Feature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1635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9E8EC62-5F1F-4DCE-B911-68C884B8E03A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39E9D56-9D1E-44FD-83BC-098061C09CE3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Model Engineering and Feature Extraction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77F14007-60DA-4568-A462-3A8851F44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67ACFD3C-0CFA-44AC-8B51-DB107BF4BDD9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 | Jothi Periasamy | (916)-296-0228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231720A8-F57C-46D2-97DC-56FA5F26D87B}"/>
              </a:ext>
            </a:extLst>
          </p:cNvPr>
          <p:cNvSpPr txBox="1"/>
          <p:nvPr/>
        </p:nvSpPr>
        <p:spPr>
          <a:xfrm>
            <a:off x="175726" y="1382286"/>
            <a:ext cx="1184054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the role of feature extraction in ML?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Why feature Extraction so important?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How do we know which feature we need to for a particular problem?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 of all the features which feature is most important?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the role of each feature in the model outcome and model outcome accuracy?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 we change the feature after reviewing the model outcome?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Having more features is good practice?</a:t>
            </a:r>
          </a:p>
        </p:txBody>
      </p:sp>
    </p:spTree>
    <p:extLst>
      <p:ext uri="{BB962C8B-B14F-4D97-AF65-F5344CB8AC3E}">
        <p14:creationId xmlns:p14="http://schemas.microsoft.com/office/powerpoint/2010/main" val="25338754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4DFA798D-9944-41BE-A026-DCB8F684A8A2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01FD35A-8DD8-4095-B66E-754217FE80FF}"/>
              </a:ext>
            </a:extLst>
          </p:cNvPr>
          <p:cNvSpPr txBox="1"/>
          <p:nvPr/>
        </p:nvSpPr>
        <p:spPr>
          <a:xfrm>
            <a:off x="0" y="99303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Segoe UI" panose="020B0502040204020203" pitchFamily="34" charset="0"/>
                <a:cs typeface="Segoe UI" panose="020B0502040204020203" pitchFamily="34" charset="0"/>
              </a:rPr>
              <a:t>Model Engineering and Feature Extraction</a:t>
            </a:r>
            <a:endParaRPr lang="en-US" sz="32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6CEED11-811F-462D-A9F7-FD44749D2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7D7570E-5DEE-455C-96AA-DA7F878B9429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 Confidential and Proprietary | Jothi Periasamy | (916)-296-0228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79F2DA3B-13D0-4E60-97FC-D77E0D7A67CD}"/>
              </a:ext>
            </a:extLst>
          </p:cNvPr>
          <p:cNvSpPr/>
          <p:nvPr/>
        </p:nvSpPr>
        <p:spPr>
          <a:xfrm>
            <a:off x="4056543" y="2149038"/>
            <a:ext cx="6120879" cy="70708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Controls the Model Outcome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413F3DD7-A266-422C-89BE-CAAB48695295}"/>
              </a:ext>
            </a:extLst>
          </p:cNvPr>
          <p:cNvSpPr/>
          <p:nvPr/>
        </p:nvSpPr>
        <p:spPr>
          <a:xfrm>
            <a:off x="486027" y="2361605"/>
            <a:ext cx="2733869" cy="2771191"/>
          </a:xfrm>
          <a:prstGeom prst="ellipse">
            <a:avLst/>
          </a:prstGeom>
          <a:solidFill>
            <a:srgbClr val="00CC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Segoe UI" panose="020B0502040204020203" pitchFamily="34" charset="0"/>
                <a:cs typeface="Segoe UI" panose="020B0502040204020203" pitchFamily="34" charset="0"/>
              </a:rPr>
              <a:t>Features</a:t>
            </a:r>
            <a:endParaRPr lang="en-US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80EED007-8952-4BB2-B319-1E1088083A55}"/>
              </a:ext>
            </a:extLst>
          </p:cNvPr>
          <p:cNvSpPr/>
          <p:nvPr/>
        </p:nvSpPr>
        <p:spPr>
          <a:xfrm>
            <a:off x="4056543" y="2963911"/>
            <a:ext cx="6120879" cy="70708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Controls the Model Accuracy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D52A2DD6-BA9E-429A-BE23-5F64A1512E1E}"/>
              </a:ext>
            </a:extLst>
          </p:cNvPr>
          <p:cNvSpPr/>
          <p:nvPr/>
        </p:nvSpPr>
        <p:spPr>
          <a:xfrm>
            <a:off x="4056543" y="3778784"/>
            <a:ext cx="6120879" cy="70708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Controls the Model Confidence Level 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Left Brace 17">
            <a:extLst>
              <a:ext uri="{FF2B5EF4-FFF2-40B4-BE49-F238E27FC236}">
                <a16:creationId xmlns:a16="http://schemas.microsoft.com/office/drawing/2014/main" xmlns="" id="{3FF3CBC1-ACA7-4741-A7BA-71A24EEC683F}"/>
              </a:ext>
            </a:extLst>
          </p:cNvPr>
          <p:cNvSpPr/>
          <p:nvPr/>
        </p:nvSpPr>
        <p:spPr>
          <a:xfrm>
            <a:off x="3274326" y="2251881"/>
            <a:ext cx="669878" cy="2916071"/>
          </a:xfrm>
          <a:prstGeom prst="leftBrac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00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13058599-7BA7-4D64-899F-E0091B252743}"/>
              </a:ext>
            </a:extLst>
          </p:cNvPr>
          <p:cNvSpPr/>
          <p:nvPr/>
        </p:nvSpPr>
        <p:spPr>
          <a:xfrm>
            <a:off x="4056543" y="4593657"/>
            <a:ext cx="6120879" cy="70708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Controls the Weightage of the Model Outcome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45301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F409C344-E24C-4E36-8EC9-F926F74CC877}"/>
              </a:ext>
            </a:extLst>
          </p:cNvPr>
          <p:cNvSpPr/>
          <p:nvPr/>
        </p:nvSpPr>
        <p:spPr>
          <a:xfrm>
            <a:off x="0" y="2206209"/>
            <a:ext cx="12192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Q&amp;A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6C86873-C518-4F89-8823-DFF316534DBB}"/>
              </a:ext>
            </a:extLst>
          </p:cNvPr>
          <p:cNvSpPr/>
          <p:nvPr/>
        </p:nvSpPr>
        <p:spPr>
          <a:xfrm>
            <a:off x="-32552" y="5110687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CA" sz="4000" b="1" dirty="0">
                <a:solidFill>
                  <a:srgbClr val="00A4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Next…?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4C84D90C-0AEA-4A1B-AFEA-717D861F0A16}"/>
              </a:ext>
            </a:extLst>
          </p:cNvPr>
          <p:cNvSpPr/>
          <p:nvPr/>
        </p:nvSpPr>
        <p:spPr>
          <a:xfrm>
            <a:off x="0" y="0"/>
            <a:ext cx="12192000" cy="1553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1EF48196-35F5-470D-9F3B-4B9CD2180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3968" y="0"/>
            <a:ext cx="3698030" cy="1289405"/>
          </a:xfrm>
          <a:prstGeom prst="rect">
            <a:avLst/>
          </a:prstGeom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3F6A55C-7B25-47A8-86E3-FDC7CAA1E0D5}"/>
              </a:ext>
            </a:extLst>
          </p:cNvPr>
          <p:cNvSpPr txBox="1"/>
          <p:nvPr/>
        </p:nvSpPr>
        <p:spPr>
          <a:xfrm>
            <a:off x="1" y="6642588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© DeepSphere.AI, Inc.| Confidential and Proprietary| Jothi@DeepSphere.AI| (916)-296-0228</a:t>
            </a:r>
          </a:p>
        </p:txBody>
      </p:sp>
    </p:spTree>
    <p:extLst>
      <p:ext uri="{BB962C8B-B14F-4D97-AF65-F5344CB8AC3E}">
        <p14:creationId xmlns:p14="http://schemas.microsoft.com/office/powerpoint/2010/main" val="3330211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D2ADF51-91B6-4412-8970-506948341127}"/>
              </a:ext>
            </a:extLst>
          </p:cNvPr>
          <p:cNvSpPr/>
          <p:nvPr/>
        </p:nvSpPr>
        <p:spPr>
          <a:xfrm>
            <a:off x="0" y="0"/>
            <a:ext cx="12192000" cy="9942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DA3E826-B2F7-4692-AA00-E452F9C1CF26}"/>
              </a:ext>
            </a:extLst>
          </p:cNvPr>
          <p:cNvSpPr txBox="1"/>
          <p:nvPr/>
        </p:nvSpPr>
        <p:spPr>
          <a:xfrm>
            <a:off x="3" y="186433"/>
            <a:ext cx="1218016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Artificial Intelligence Defined</a:t>
            </a:r>
            <a:endParaRPr lang="en-US" sz="3200" b="1" dirty="0">
              <a:solidFill>
                <a:srgbClr val="00CC6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58D3FCD-A666-4D8A-8981-D6992CE91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4C18E75-A896-40E0-8885-50CCE995DDFE}"/>
              </a:ext>
            </a:extLst>
          </p:cNvPr>
          <p:cNvSpPr/>
          <p:nvPr/>
        </p:nvSpPr>
        <p:spPr>
          <a:xfrm>
            <a:off x="-1" y="1180732"/>
            <a:ext cx="121801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Industry Perspective, </a:t>
            </a:r>
            <a:r>
              <a:rPr lang="en-US" sz="2400" b="1" dirty="0">
                <a:solidFill>
                  <a:srgbClr val="1DFF8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Artificial Intelligence?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137BCD4B-A6F2-4EB2-A521-952621166B72}"/>
              </a:ext>
            </a:extLst>
          </p:cNvPr>
          <p:cNvSpPr/>
          <p:nvPr/>
        </p:nvSpPr>
        <p:spPr>
          <a:xfrm>
            <a:off x="328514" y="1692244"/>
            <a:ext cx="11483271" cy="79011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By Definition, </a:t>
            </a:r>
          </a:p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Artificial Intelligence = Creating Intelligence Artificially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9230A1F-E2DD-43BE-880C-F7B730AB8CF1}"/>
              </a:ext>
            </a:extLst>
          </p:cNvPr>
          <p:cNvSpPr/>
          <p:nvPr/>
        </p:nvSpPr>
        <p:spPr>
          <a:xfrm>
            <a:off x="328514" y="2510467"/>
            <a:ext cx="11483271" cy="68060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Artificial Intelligence Is Nothing but Creating Intelligence Artificially, Without Any Human Intelligent (Or Human Involvement)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DEDFD7D4-7EA5-41CC-9D4C-69608E3C6114}"/>
              </a:ext>
            </a:extLst>
          </p:cNvPr>
          <p:cNvSpPr/>
          <p:nvPr/>
        </p:nvSpPr>
        <p:spPr>
          <a:xfrm>
            <a:off x="1047566" y="5323232"/>
            <a:ext cx="1433750" cy="390623"/>
          </a:xfrm>
          <a:prstGeom prst="rect">
            <a:avLst/>
          </a:prstGeom>
          <a:solidFill>
            <a:srgbClr val="CB49B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Driving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73552D93-456A-4C70-BC28-ED3782ACB9E7}"/>
              </a:ext>
            </a:extLst>
          </p:cNvPr>
          <p:cNvSpPr/>
          <p:nvPr/>
        </p:nvSpPr>
        <p:spPr>
          <a:xfrm>
            <a:off x="2481316" y="5323231"/>
            <a:ext cx="1433750" cy="39062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 Intelligent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5509848C-B29E-4D1A-8D4C-FA9D7599D0E6}"/>
              </a:ext>
            </a:extLst>
          </p:cNvPr>
          <p:cNvSpPr/>
          <p:nvPr/>
        </p:nvSpPr>
        <p:spPr>
          <a:xfrm>
            <a:off x="3915066" y="5323226"/>
            <a:ext cx="1433750" cy="39062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Who Performs Driving?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4C0F3572-7E62-4B31-8BBA-6313AA1E5490}"/>
              </a:ext>
            </a:extLst>
          </p:cNvPr>
          <p:cNvSpPr/>
          <p:nvPr/>
        </p:nvSpPr>
        <p:spPr>
          <a:xfrm>
            <a:off x="5353275" y="5314343"/>
            <a:ext cx="1433750" cy="390623"/>
          </a:xfrm>
          <a:prstGeom prst="rect">
            <a:avLst/>
          </a:prstGeom>
          <a:solidFill>
            <a:srgbClr val="5F5FF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Driver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43CDF90E-D61D-4B46-836D-413DE9A5755A}"/>
              </a:ext>
            </a:extLst>
          </p:cNvPr>
          <p:cNvSpPr/>
          <p:nvPr/>
        </p:nvSpPr>
        <p:spPr>
          <a:xfrm>
            <a:off x="6791484" y="5305460"/>
            <a:ext cx="1433750" cy="390623"/>
          </a:xfrm>
          <a:prstGeom prst="rect">
            <a:avLst/>
          </a:prstGeom>
          <a:solidFill>
            <a:srgbClr val="D979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endParaRPr lang="en-US" sz="9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Human An Intelligent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en-US" sz="9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1B6AE92A-E69F-419A-9E01-142623139632}"/>
              </a:ext>
            </a:extLst>
          </p:cNvPr>
          <p:cNvSpPr/>
          <p:nvPr/>
        </p:nvSpPr>
        <p:spPr>
          <a:xfrm>
            <a:off x="8229705" y="5296577"/>
            <a:ext cx="2867381" cy="39062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Either Through Formal or Informal Training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38048035-EA77-4C42-84BC-15D1719E6214}"/>
              </a:ext>
            </a:extLst>
          </p:cNvPr>
          <p:cNvSpPr/>
          <p:nvPr/>
        </p:nvSpPr>
        <p:spPr>
          <a:xfrm>
            <a:off x="1047566" y="5779689"/>
            <a:ext cx="1433750" cy="390623"/>
          </a:xfrm>
          <a:prstGeom prst="rect">
            <a:avLst/>
          </a:prstGeom>
          <a:solidFill>
            <a:srgbClr val="CB49B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Medical Diagnosis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BF93D51B-7A72-4140-9C5C-5F4E91BFDD40}"/>
              </a:ext>
            </a:extLst>
          </p:cNvPr>
          <p:cNvSpPr/>
          <p:nvPr/>
        </p:nvSpPr>
        <p:spPr>
          <a:xfrm>
            <a:off x="2481316" y="5779688"/>
            <a:ext cx="1433750" cy="39062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 Intelligent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83E6AD46-B0C3-4EB4-85A8-204E18ECB6D2}"/>
              </a:ext>
            </a:extLst>
          </p:cNvPr>
          <p:cNvSpPr/>
          <p:nvPr/>
        </p:nvSpPr>
        <p:spPr>
          <a:xfrm>
            <a:off x="3915066" y="5779683"/>
            <a:ext cx="1433750" cy="39062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Who Performs Medical Diagnosis?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AA5126DC-1E7A-49A6-8289-07443C3996B1}"/>
              </a:ext>
            </a:extLst>
          </p:cNvPr>
          <p:cNvSpPr/>
          <p:nvPr/>
        </p:nvSpPr>
        <p:spPr>
          <a:xfrm>
            <a:off x="5353275" y="5770800"/>
            <a:ext cx="1433750" cy="390623"/>
          </a:xfrm>
          <a:prstGeom prst="rect">
            <a:avLst/>
          </a:prstGeom>
          <a:solidFill>
            <a:srgbClr val="5F5FF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Doctor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FC2E05D5-FD55-43F2-B08E-75210C08FFD0}"/>
              </a:ext>
            </a:extLst>
          </p:cNvPr>
          <p:cNvSpPr/>
          <p:nvPr/>
        </p:nvSpPr>
        <p:spPr>
          <a:xfrm>
            <a:off x="6791484" y="5761917"/>
            <a:ext cx="1433750" cy="390623"/>
          </a:xfrm>
          <a:prstGeom prst="rect">
            <a:avLst/>
          </a:prstGeom>
          <a:solidFill>
            <a:srgbClr val="D979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endParaRPr lang="en-US" sz="9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Human An Intelligent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en-US" sz="9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0EF2205E-8500-4198-84D4-BA0D7E4DF829}"/>
              </a:ext>
            </a:extLst>
          </p:cNvPr>
          <p:cNvSpPr/>
          <p:nvPr/>
        </p:nvSpPr>
        <p:spPr>
          <a:xfrm>
            <a:off x="8229705" y="5753034"/>
            <a:ext cx="2867381" cy="39062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Either Through Formal or Informal Training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C47884C7-AAF7-4A7E-9026-850C0CF04478}"/>
              </a:ext>
            </a:extLst>
          </p:cNvPr>
          <p:cNvSpPr/>
          <p:nvPr/>
        </p:nvSpPr>
        <p:spPr>
          <a:xfrm>
            <a:off x="1047566" y="6236120"/>
            <a:ext cx="1433750" cy="390623"/>
          </a:xfrm>
          <a:prstGeom prst="rect">
            <a:avLst/>
          </a:prstGeom>
          <a:solidFill>
            <a:srgbClr val="CB49B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Coding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Programming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EA08F191-AAE2-49AA-AAEB-BB41DA1E78EC}"/>
              </a:ext>
            </a:extLst>
          </p:cNvPr>
          <p:cNvSpPr/>
          <p:nvPr/>
        </p:nvSpPr>
        <p:spPr>
          <a:xfrm>
            <a:off x="2481316" y="6236119"/>
            <a:ext cx="1433750" cy="39062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 Intelligent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xmlns="" id="{E24AF4E8-059A-4CE0-B26E-20062DFD503B}"/>
              </a:ext>
            </a:extLst>
          </p:cNvPr>
          <p:cNvSpPr/>
          <p:nvPr/>
        </p:nvSpPr>
        <p:spPr>
          <a:xfrm>
            <a:off x="3915066" y="6236114"/>
            <a:ext cx="1433750" cy="39062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Who Performs Coding?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3C710682-66E4-499A-B9C6-D04BBA123D34}"/>
              </a:ext>
            </a:extLst>
          </p:cNvPr>
          <p:cNvSpPr/>
          <p:nvPr/>
        </p:nvSpPr>
        <p:spPr>
          <a:xfrm>
            <a:off x="5353275" y="6227231"/>
            <a:ext cx="1433750" cy="390623"/>
          </a:xfrm>
          <a:prstGeom prst="rect">
            <a:avLst/>
          </a:prstGeom>
          <a:solidFill>
            <a:srgbClr val="5F5FF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Programmer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8CE1C703-C67F-449E-AB50-A894ABE22EA2}"/>
              </a:ext>
            </a:extLst>
          </p:cNvPr>
          <p:cNvSpPr/>
          <p:nvPr/>
        </p:nvSpPr>
        <p:spPr>
          <a:xfrm>
            <a:off x="6791484" y="6218348"/>
            <a:ext cx="1433750" cy="390623"/>
          </a:xfrm>
          <a:prstGeom prst="rect">
            <a:avLst/>
          </a:prstGeom>
          <a:solidFill>
            <a:srgbClr val="D979C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ü"/>
            </a:pPr>
            <a:endParaRPr lang="en-US" sz="9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sz="9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Human An Intelligent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endParaRPr lang="en-US" sz="9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90E7D8A6-DCDC-478F-B5D7-922F83AD8881}"/>
              </a:ext>
            </a:extLst>
          </p:cNvPr>
          <p:cNvSpPr/>
          <p:nvPr/>
        </p:nvSpPr>
        <p:spPr>
          <a:xfrm>
            <a:off x="8229705" y="6209465"/>
            <a:ext cx="2867381" cy="39062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Either Through Formal or Informal Training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FD91DE0D-4670-4CD8-9DA4-8654E9DEFCA0}"/>
              </a:ext>
            </a:extLst>
          </p:cNvPr>
          <p:cNvSpPr txBox="1"/>
          <p:nvPr/>
        </p:nvSpPr>
        <p:spPr>
          <a:xfrm>
            <a:off x="8291744" y="4861411"/>
            <a:ext cx="2805342" cy="33855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How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A33F753B-2321-4D99-A030-0C0CF2EFF32F}"/>
              </a:ext>
            </a:extLst>
          </p:cNvPr>
          <p:cNvSpPr txBox="1"/>
          <p:nvPr/>
        </p:nvSpPr>
        <p:spPr>
          <a:xfrm>
            <a:off x="5389468" y="4850265"/>
            <a:ext cx="1401219" cy="33855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Who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F449C534-7D4E-4268-8E7C-41AC5D25584F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2421952D-04A7-43C5-A9B1-448950B1BD56}"/>
              </a:ext>
            </a:extLst>
          </p:cNvPr>
          <p:cNvSpPr txBox="1"/>
          <p:nvPr/>
        </p:nvSpPr>
        <p:spPr>
          <a:xfrm>
            <a:off x="2504969" y="4880834"/>
            <a:ext cx="1401219" cy="33855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Is It?</a:t>
            </a:r>
          </a:p>
        </p:txBody>
      </p:sp>
      <p:sp>
        <p:nvSpPr>
          <p:cNvPr id="2" name="Arrow: Striped Right 1">
            <a:extLst>
              <a:ext uri="{FF2B5EF4-FFF2-40B4-BE49-F238E27FC236}">
                <a16:creationId xmlns:a16="http://schemas.microsoft.com/office/drawing/2014/main" xmlns="" id="{6C069ECC-20D5-402A-9796-693ED3502430}"/>
              </a:ext>
            </a:extLst>
          </p:cNvPr>
          <p:cNvSpPr/>
          <p:nvPr/>
        </p:nvSpPr>
        <p:spPr>
          <a:xfrm rot="5400000">
            <a:off x="4715725" y="3426181"/>
            <a:ext cx="788170" cy="559315"/>
          </a:xfrm>
          <a:prstGeom prst="strip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D251CDA7-0549-4AF0-B473-B64FEF534E45}"/>
              </a:ext>
            </a:extLst>
          </p:cNvPr>
          <p:cNvSpPr txBox="1"/>
          <p:nvPr/>
        </p:nvSpPr>
        <p:spPr>
          <a:xfrm>
            <a:off x="4442448" y="4218689"/>
            <a:ext cx="1425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 Example</a:t>
            </a:r>
          </a:p>
        </p:txBody>
      </p:sp>
    </p:spTree>
    <p:extLst>
      <p:ext uri="{BB962C8B-B14F-4D97-AF65-F5344CB8AC3E}">
        <p14:creationId xmlns:p14="http://schemas.microsoft.com/office/powerpoint/2010/main" val="15112966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23E0C566-852C-4CA2-8A1A-57BFC51106DE}"/>
              </a:ext>
            </a:extLst>
          </p:cNvPr>
          <p:cNvSpPr/>
          <p:nvPr/>
        </p:nvSpPr>
        <p:spPr>
          <a:xfrm>
            <a:off x="0" y="0"/>
            <a:ext cx="12192000" cy="1553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3793EFE-26D6-406F-9F74-2B59E2267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3968" y="0"/>
            <a:ext cx="3698030" cy="1289405"/>
          </a:xfrm>
          <a:prstGeom prst="rect">
            <a:avLst/>
          </a:prstGeom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58A2027-4045-4A56-A2E9-C977F91C65EE}"/>
              </a:ext>
            </a:extLst>
          </p:cNvPr>
          <p:cNvSpPr txBox="1"/>
          <p:nvPr/>
        </p:nvSpPr>
        <p:spPr>
          <a:xfrm>
            <a:off x="1" y="6642588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B985A47E-9DD8-4FA6-94A5-AE8D9CCDA967}"/>
              </a:ext>
            </a:extLst>
          </p:cNvPr>
          <p:cNvSpPr/>
          <p:nvPr/>
        </p:nvSpPr>
        <p:spPr>
          <a:xfrm>
            <a:off x="-1" y="326270"/>
            <a:ext cx="866460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4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4122F5BE-5E88-4A7C-A874-FF86F7377C00}"/>
              </a:ext>
            </a:extLst>
          </p:cNvPr>
          <p:cNvSpPr/>
          <p:nvPr/>
        </p:nvSpPr>
        <p:spPr>
          <a:xfrm>
            <a:off x="5459767" y="2663301"/>
            <a:ext cx="71021" cy="3551068"/>
          </a:xfrm>
          <a:prstGeom prst="rect">
            <a:avLst/>
          </a:prstGeom>
          <a:solidFill>
            <a:srgbClr val="00CC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C43FEC7-3885-4EAB-BB23-04912392C1C7}"/>
              </a:ext>
            </a:extLst>
          </p:cNvPr>
          <p:cNvSpPr/>
          <p:nvPr/>
        </p:nvSpPr>
        <p:spPr>
          <a:xfrm>
            <a:off x="0" y="3829934"/>
            <a:ext cx="54597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32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E2AE18D-251D-4B8F-9579-442327F7CA1C}"/>
              </a:ext>
            </a:extLst>
          </p:cNvPr>
          <p:cNvSpPr/>
          <p:nvPr/>
        </p:nvSpPr>
        <p:spPr>
          <a:xfrm>
            <a:off x="6096000" y="3086585"/>
            <a:ext cx="518751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Clr>
                <a:srgbClr val="1DFF8E"/>
              </a:buClr>
              <a:buFont typeface="Courier New" panose="02070309020205020404" pitchFamily="49" charset="0"/>
              <a:buChar char="o"/>
            </a:pPr>
            <a:r>
              <a:rPr lang="en-CA" sz="28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DeepSphere.AI</a:t>
            </a:r>
          </a:p>
          <a:p>
            <a:pPr marL="457200" indent="-457200">
              <a:buClr>
                <a:srgbClr val="1DFF8E"/>
              </a:buClr>
              <a:buFont typeface="Courier New" panose="02070309020205020404" pitchFamily="49" charset="0"/>
              <a:buChar char="o"/>
            </a:pPr>
            <a:endParaRPr lang="en-CA" sz="2800" b="1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Clr>
                <a:srgbClr val="1DFF8E"/>
              </a:buClr>
              <a:buFont typeface="Courier New" panose="02070309020205020404" pitchFamily="49" charset="0"/>
              <a:buChar char="o"/>
            </a:pPr>
            <a:r>
              <a:rPr lang="en-CA" sz="28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DSSchoolofAI.COM</a:t>
            </a:r>
          </a:p>
          <a:p>
            <a:pPr marL="457200" indent="-457200">
              <a:buClr>
                <a:srgbClr val="1DFF8E"/>
              </a:buClr>
              <a:buFont typeface="Courier New" panose="02070309020205020404" pitchFamily="49" charset="0"/>
              <a:buChar char="o"/>
            </a:pPr>
            <a:endParaRPr lang="en-CA" sz="2800" b="1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Clr>
                <a:srgbClr val="1DFF8E"/>
              </a:buClr>
              <a:buFont typeface="Courier New" panose="02070309020205020404" pitchFamily="49" charset="0"/>
              <a:buChar char="o"/>
            </a:pPr>
            <a:r>
              <a:rPr lang="en-CA" sz="2800" b="1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Info@DeepSphere.AI</a:t>
            </a:r>
            <a:endParaRPr lang="en-CA" sz="2800" b="1" dirty="0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815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409FD2C3-DF5D-430C-ABC4-8E3141ED2C15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2E8746A-50A9-48E3-9942-6D8A580E9C66}"/>
              </a:ext>
            </a:extLst>
          </p:cNvPr>
          <p:cNvSpPr txBox="1"/>
          <p:nvPr/>
        </p:nvSpPr>
        <p:spPr>
          <a:xfrm>
            <a:off x="0" y="28281"/>
            <a:ext cx="12192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Intelligence Defined: What is Intelligence?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06BBDA7-E23E-4DC4-907A-CB98C551D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A75E186C-ED50-40B9-9D1B-74502B92E738}"/>
              </a:ext>
            </a:extLst>
          </p:cNvPr>
          <p:cNvSpPr/>
          <p:nvPr/>
        </p:nvSpPr>
        <p:spPr>
          <a:xfrm>
            <a:off x="497150" y="1491449"/>
            <a:ext cx="2059619" cy="7457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Intelligence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4427E6D-C1F4-43CC-8CCB-610293BDC514}"/>
              </a:ext>
            </a:extLst>
          </p:cNvPr>
          <p:cNvSpPr/>
          <p:nvPr/>
        </p:nvSpPr>
        <p:spPr>
          <a:xfrm>
            <a:off x="488272" y="2237172"/>
            <a:ext cx="2059619" cy="166900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Intelligence?</a:t>
            </a:r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FD7CCB8-AA37-454E-9662-63CF7F41BCA7}"/>
              </a:ext>
            </a:extLst>
          </p:cNvPr>
          <p:cNvSpPr/>
          <p:nvPr/>
        </p:nvSpPr>
        <p:spPr>
          <a:xfrm>
            <a:off x="2682536" y="1491449"/>
            <a:ext cx="2050741" cy="7457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Human Intelligence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96401E30-3474-4D4E-A87D-ADFA258F7C77}"/>
              </a:ext>
            </a:extLst>
          </p:cNvPr>
          <p:cNvSpPr/>
          <p:nvPr/>
        </p:nvSpPr>
        <p:spPr>
          <a:xfrm>
            <a:off x="2673658" y="2237172"/>
            <a:ext cx="2059619" cy="166900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Human</a:t>
            </a:r>
          </a:p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Intelligence?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194CCB08-DA13-4138-B8C1-187598C9EBAC}"/>
              </a:ext>
            </a:extLst>
          </p:cNvPr>
          <p:cNvSpPr/>
          <p:nvPr/>
        </p:nvSpPr>
        <p:spPr>
          <a:xfrm>
            <a:off x="4867922" y="1491449"/>
            <a:ext cx="2050741" cy="7457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Emotional Intelligence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1F63B08E-B240-4937-A57E-1422D75C6129}"/>
              </a:ext>
            </a:extLst>
          </p:cNvPr>
          <p:cNvSpPr/>
          <p:nvPr/>
        </p:nvSpPr>
        <p:spPr>
          <a:xfrm>
            <a:off x="4859044" y="2237172"/>
            <a:ext cx="2059619" cy="166900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</a:t>
            </a:r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Emotional Intelligence?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Arrow: Striped Right 14">
            <a:extLst>
              <a:ext uri="{FF2B5EF4-FFF2-40B4-BE49-F238E27FC236}">
                <a16:creationId xmlns:a16="http://schemas.microsoft.com/office/drawing/2014/main" xmlns="" id="{345188FD-5367-4806-9C4E-50721C664105}"/>
              </a:ext>
            </a:extLst>
          </p:cNvPr>
          <p:cNvSpPr/>
          <p:nvPr/>
        </p:nvSpPr>
        <p:spPr>
          <a:xfrm>
            <a:off x="488272" y="4065973"/>
            <a:ext cx="6542843" cy="674703"/>
          </a:xfrm>
          <a:prstGeom prst="striped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0EB0553B-798D-4E94-AFDC-90F4CFA88BF0}"/>
              </a:ext>
            </a:extLst>
          </p:cNvPr>
          <p:cNvSpPr/>
          <p:nvPr/>
        </p:nvSpPr>
        <p:spPr>
          <a:xfrm>
            <a:off x="9416252" y="1619502"/>
            <a:ext cx="2450237" cy="4847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2B9F6877-E0E0-4EBB-8E06-C3ECF87FCC6D}"/>
              </a:ext>
            </a:extLst>
          </p:cNvPr>
          <p:cNvSpPr/>
          <p:nvPr/>
        </p:nvSpPr>
        <p:spPr>
          <a:xfrm>
            <a:off x="9416252" y="1619500"/>
            <a:ext cx="2450237" cy="74572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Artificial </a:t>
            </a:r>
          </a:p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Intelligence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D129DB26-54CD-4935-A05D-F13F60702BCA}"/>
              </a:ext>
            </a:extLst>
          </p:cNvPr>
          <p:cNvSpPr txBox="1"/>
          <p:nvPr/>
        </p:nvSpPr>
        <p:spPr>
          <a:xfrm>
            <a:off x="9425130" y="2711454"/>
            <a:ext cx="2441359" cy="30469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 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Alternate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for Human Intelligence or an Emotional Intelligence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Substitute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for Human Intelligence or an Emotional Intelligence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Replacement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for Human Intelligence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B6949D69-3D5A-4BAE-9498-F48E994A83C9}"/>
              </a:ext>
            </a:extLst>
          </p:cNvPr>
          <p:cNvSpPr/>
          <p:nvPr/>
        </p:nvSpPr>
        <p:spPr>
          <a:xfrm>
            <a:off x="497150" y="4815159"/>
            <a:ext cx="2059619" cy="17720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Reading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Making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Solving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Response to Questions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Driving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Action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Task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2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2136DB1A-E0BB-487A-B760-27094AC38A7E}"/>
              </a:ext>
            </a:extLst>
          </p:cNvPr>
          <p:cNvSpPr/>
          <p:nvPr/>
        </p:nvSpPr>
        <p:spPr>
          <a:xfrm>
            <a:off x="2682536" y="4824035"/>
            <a:ext cx="2059619" cy="17720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Anything That a Human Does Either Through a Formal Training or Informal Training Is Called Human Intelligence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24D8A594-4463-4115-A29B-09767E69E0BF}"/>
              </a:ext>
            </a:extLst>
          </p:cNvPr>
          <p:cNvSpPr/>
          <p:nvPr/>
        </p:nvSpPr>
        <p:spPr>
          <a:xfrm>
            <a:off x="4867922" y="4815158"/>
            <a:ext cx="2059619" cy="17720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Action or Reaction to an Event Through Maturity Without a Formal or Informal Training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88A70FDA-7219-4054-B1E8-38FC84ADEB66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7DBDB824-58E5-4447-B35F-C6735F5CAA9E}"/>
              </a:ext>
            </a:extLst>
          </p:cNvPr>
          <p:cNvSpPr txBox="1"/>
          <p:nvPr/>
        </p:nvSpPr>
        <p:spPr>
          <a:xfrm>
            <a:off x="0" y="914398"/>
            <a:ext cx="12192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1DFF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 of Intelligence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xmlns="" id="{CD8F86DB-BBBF-4827-9A20-C1187353B3A0}"/>
              </a:ext>
            </a:extLst>
          </p:cNvPr>
          <p:cNvSpPr/>
          <p:nvPr/>
        </p:nvSpPr>
        <p:spPr>
          <a:xfrm>
            <a:off x="7057749" y="3156990"/>
            <a:ext cx="2263806" cy="233926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Typically, the Knowledge That a Personal Gain Either Through Formal Training or Informal Training or Maturity Called Intelligence.</a:t>
            </a:r>
          </a:p>
        </p:txBody>
      </p:sp>
    </p:spTree>
    <p:extLst>
      <p:ext uri="{BB962C8B-B14F-4D97-AF65-F5344CB8AC3E}">
        <p14:creationId xmlns:p14="http://schemas.microsoft.com/office/powerpoint/2010/main" val="3644869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617A430-8CD1-470E-8F0E-3B1F377A6446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6BDA7DE-4479-4911-AD8B-F3B3AFE54AC7}"/>
              </a:ext>
            </a:extLst>
          </p:cNvPr>
          <p:cNvSpPr txBox="1"/>
          <p:nvPr/>
        </p:nvSpPr>
        <p:spPr>
          <a:xfrm>
            <a:off x="0" y="28281"/>
            <a:ext cx="11097086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How Artificial Intelligence Applied in Industry or Real-World Business Problems?</a:t>
            </a:r>
            <a:endParaRPr lang="en-US" sz="2400" b="1" dirty="0">
              <a:solidFill>
                <a:srgbClr val="1B25E3"/>
              </a:solidFill>
              <a:latin typeface="Segoe UI" panose="020B0502040204020203" pitchFamily="34" charset="0"/>
              <a:ea typeface="MS PGothic" panose="020B0600070205080204" pitchFamily="34" charset="-128"/>
              <a:cs typeface="Segoe UI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CB828708-643C-41F8-ABD5-3EA1E5849333}"/>
              </a:ext>
            </a:extLst>
          </p:cNvPr>
          <p:cNvSpPr/>
          <p:nvPr/>
        </p:nvSpPr>
        <p:spPr>
          <a:xfrm>
            <a:off x="1192569" y="2121766"/>
            <a:ext cx="2450237" cy="4526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7115700-2017-4929-9348-68777989B724}"/>
              </a:ext>
            </a:extLst>
          </p:cNvPr>
          <p:cNvSpPr/>
          <p:nvPr/>
        </p:nvSpPr>
        <p:spPr>
          <a:xfrm>
            <a:off x="1192569" y="2121764"/>
            <a:ext cx="2450237" cy="74572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Artificial </a:t>
            </a:r>
          </a:p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Intelligence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D199F93A-C0F7-4AFF-9A0F-865CD52E5C32}"/>
              </a:ext>
            </a:extLst>
          </p:cNvPr>
          <p:cNvSpPr txBox="1"/>
          <p:nvPr/>
        </p:nvSpPr>
        <p:spPr>
          <a:xfrm>
            <a:off x="1201447" y="3213718"/>
            <a:ext cx="2441359" cy="30469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An </a:t>
            </a:r>
            <a:r>
              <a:rPr lang="en-US" sz="1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Alternate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 for Human Intelligence or an Emotional Intelligence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en-US" sz="1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Substitute 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for Human Intelligence or an Emotional Intelligence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6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n-US" sz="1600" dirty="0">
                <a:solidFill>
                  <a:srgbClr val="FF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Replacement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 for Human Intelligence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72161E7-16E4-47CB-9CBD-BCA2D7AE4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18" name="Arrow: Striped Right 17">
            <a:extLst>
              <a:ext uri="{FF2B5EF4-FFF2-40B4-BE49-F238E27FC236}">
                <a16:creationId xmlns:a16="http://schemas.microsoft.com/office/drawing/2014/main" xmlns="" id="{1215D6AE-3FFC-45A3-BF65-60747E90B035}"/>
              </a:ext>
            </a:extLst>
          </p:cNvPr>
          <p:cNvSpPr/>
          <p:nvPr/>
        </p:nvSpPr>
        <p:spPr>
          <a:xfrm>
            <a:off x="3767094" y="4427252"/>
            <a:ext cx="2559726" cy="626849"/>
          </a:xfrm>
          <a:prstGeom prst="stripedRightArrow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C2154D5C-29EC-4F60-ADF5-3F0188BB5E69}"/>
              </a:ext>
            </a:extLst>
          </p:cNvPr>
          <p:cNvSpPr txBox="1"/>
          <p:nvPr/>
        </p:nvSpPr>
        <p:spPr>
          <a:xfrm>
            <a:off x="0" y="1571349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Where Is the </a:t>
            </a:r>
            <a:r>
              <a:rPr lang="en-US" b="1" dirty="0">
                <a:solidFill>
                  <a:srgbClr val="1DFF8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REAL</a:t>
            </a:r>
            <a:r>
              <a:rPr lang="en-US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Industry Need for Artificial Intelligence 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FA52C5AB-3568-467C-89CC-A6F5D89A0DE0}"/>
              </a:ext>
            </a:extLst>
          </p:cNvPr>
          <p:cNvSpPr txBox="1"/>
          <p:nvPr/>
        </p:nvSpPr>
        <p:spPr>
          <a:xfrm>
            <a:off x="0" y="914398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Industry Perspective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3C72ED92-601F-4367-8331-93AA35ED268A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Segoe UI" panose="020B0502040204020203" pitchFamily="34" charset="0"/>
                <a:ea typeface="MS PGothic" panose="020B0600070205080204" pitchFamily="34" charset="-128"/>
                <a:cs typeface="Segoe UI" panose="020B0502040204020203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75F874CF-2720-40E3-8BF7-A071A3A9080F}"/>
              </a:ext>
            </a:extLst>
          </p:cNvPr>
          <p:cNvSpPr/>
          <p:nvPr/>
        </p:nvSpPr>
        <p:spPr>
          <a:xfrm>
            <a:off x="6715954" y="4277879"/>
            <a:ext cx="2441359" cy="2339264"/>
          </a:xfrm>
          <a:prstGeom prst="ellipse">
            <a:avLst/>
          </a:prstGeom>
          <a:noFill/>
          <a:ln>
            <a:solidFill>
              <a:srgbClr val="D979C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71FFB8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Science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xmlns="" id="{AEFF1D57-1825-410F-9627-32197C93E55B}"/>
              </a:ext>
            </a:extLst>
          </p:cNvPr>
          <p:cNvSpPr/>
          <p:nvPr/>
        </p:nvSpPr>
        <p:spPr>
          <a:xfrm>
            <a:off x="6715955" y="2351714"/>
            <a:ext cx="2441359" cy="2339264"/>
          </a:xfrm>
          <a:prstGeom prst="ellipse">
            <a:avLst/>
          </a:prstGeom>
          <a:noFill/>
          <a:ln>
            <a:solidFill>
              <a:srgbClr val="D979C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Intelligent Automation</a:t>
            </a:r>
          </a:p>
        </p:txBody>
      </p:sp>
      <p:sp>
        <p:nvSpPr>
          <p:cNvPr id="2" name="Arrow: Striped Right 1">
            <a:extLst>
              <a:ext uri="{FF2B5EF4-FFF2-40B4-BE49-F238E27FC236}">
                <a16:creationId xmlns:a16="http://schemas.microsoft.com/office/drawing/2014/main" xmlns="" id="{54783B31-3FD4-4D38-B09C-2627B023EF3A}"/>
              </a:ext>
            </a:extLst>
          </p:cNvPr>
          <p:cNvSpPr/>
          <p:nvPr/>
        </p:nvSpPr>
        <p:spPr>
          <a:xfrm>
            <a:off x="9268286" y="3231472"/>
            <a:ext cx="443884" cy="443883"/>
          </a:xfrm>
          <a:prstGeom prst="striped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DB7C07EB-8850-46C1-B960-416B2C93725C}"/>
              </a:ext>
            </a:extLst>
          </p:cNvPr>
          <p:cNvSpPr/>
          <p:nvPr/>
        </p:nvSpPr>
        <p:spPr>
          <a:xfrm>
            <a:off x="9978499" y="2371347"/>
            <a:ext cx="2041864" cy="19453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Automation That Occurs Without Any Human Involvement and Manual Work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895E0B9B-719C-4F98-91A1-73255BCDD92E}"/>
              </a:ext>
            </a:extLst>
          </p:cNvPr>
          <p:cNvSpPr/>
          <p:nvPr/>
        </p:nvSpPr>
        <p:spPr>
          <a:xfrm>
            <a:off x="9978499" y="4493650"/>
            <a:ext cx="2041864" cy="194531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Extracts Hidden Insights on Data and Predicts Something to Occur or Not Occur or Predicts a Decision Point </a:t>
            </a:r>
          </a:p>
        </p:txBody>
      </p:sp>
      <p:sp>
        <p:nvSpPr>
          <p:cNvPr id="29" name="Arrow: Striped Right 28">
            <a:extLst>
              <a:ext uri="{FF2B5EF4-FFF2-40B4-BE49-F238E27FC236}">
                <a16:creationId xmlns:a16="http://schemas.microsoft.com/office/drawing/2014/main" xmlns="" id="{94663AD7-7D5D-49BB-A163-CA4F3FEADAAC}"/>
              </a:ext>
            </a:extLst>
          </p:cNvPr>
          <p:cNvSpPr/>
          <p:nvPr/>
        </p:nvSpPr>
        <p:spPr>
          <a:xfrm>
            <a:off x="9268286" y="5312398"/>
            <a:ext cx="443884" cy="443883"/>
          </a:xfrm>
          <a:prstGeom prst="stripedRightArrow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E9631EA3-574C-4822-BC34-8634C6E050F3}"/>
              </a:ext>
            </a:extLst>
          </p:cNvPr>
          <p:cNvSpPr txBox="1"/>
          <p:nvPr/>
        </p:nvSpPr>
        <p:spPr>
          <a:xfrm>
            <a:off x="6622742" y="2281561"/>
            <a:ext cx="71021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8B028AB-51D4-4250-B20A-EC606FFA5C15}"/>
              </a:ext>
            </a:extLst>
          </p:cNvPr>
          <p:cNvSpPr txBox="1"/>
          <p:nvPr/>
        </p:nvSpPr>
        <p:spPr>
          <a:xfrm>
            <a:off x="6631617" y="4713423"/>
            <a:ext cx="710213" cy="4616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1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#2</a:t>
            </a:r>
          </a:p>
        </p:txBody>
      </p:sp>
    </p:spTree>
    <p:extLst>
      <p:ext uri="{BB962C8B-B14F-4D97-AF65-F5344CB8AC3E}">
        <p14:creationId xmlns:p14="http://schemas.microsoft.com/office/powerpoint/2010/main" val="2868331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650A19B-03CB-46DF-9603-BCF98766D52A}"/>
              </a:ext>
            </a:extLst>
          </p:cNvPr>
          <p:cNvSpPr/>
          <p:nvPr/>
        </p:nvSpPr>
        <p:spPr>
          <a:xfrm>
            <a:off x="0" y="0"/>
            <a:ext cx="12192000" cy="8966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FAB12D6-564E-4286-924C-AA30EC9541FC}"/>
              </a:ext>
            </a:extLst>
          </p:cNvPr>
          <p:cNvSpPr txBox="1"/>
          <p:nvPr/>
        </p:nvSpPr>
        <p:spPr>
          <a:xfrm>
            <a:off x="0" y="161448"/>
            <a:ext cx="1137229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What Can We Do With Artificial Intelligence?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F3513556-AF94-4C8F-A0E1-4F1758FFB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086" y="6921"/>
            <a:ext cx="1083077" cy="629939"/>
          </a:xfrm>
          <a:prstGeom prst="rect">
            <a:avLst/>
          </a:prstGeom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5F04B1D-CD47-40F6-B9B2-9AFAE1D13F29}"/>
              </a:ext>
            </a:extLst>
          </p:cNvPr>
          <p:cNvSpPr txBox="1"/>
          <p:nvPr/>
        </p:nvSpPr>
        <p:spPr>
          <a:xfrm>
            <a:off x="1" y="6615954"/>
            <a:ext cx="12192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rPr>
              <a:t>© DeepSphere.AI, Inc.| Confidential and Proprietary| Jothi@DeepSphere.AI| (916)-296-0228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E97249F-45EA-435E-A3E0-71C3B8378C20}"/>
              </a:ext>
            </a:extLst>
          </p:cNvPr>
          <p:cNvSpPr/>
          <p:nvPr/>
        </p:nvSpPr>
        <p:spPr>
          <a:xfrm>
            <a:off x="133165" y="995948"/>
            <a:ext cx="3497803" cy="576274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7DA714F7-34B0-40CB-9DC4-7C1550FD34B4}"/>
              </a:ext>
            </a:extLst>
          </p:cNvPr>
          <p:cNvSpPr/>
          <p:nvPr/>
        </p:nvSpPr>
        <p:spPr>
          <a:xfrm>
            <a:off x="1943214" y="4066133"/>
            <a:ext cx="1118588" cy="1331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89ADB130-0100-4487-BD6D-679EA4FA4A78}"/>
              </a:ext>
            </a:extLst>
          </p:cNvPr>
          <p:cNvSpPr/>
          <p:nvPr/>
        </p:nvSpPr>
        <p:spPr>
          <a:xfrm>
            <a:off x="1943212" y="2603253"/>
            <a:ext cx="1118589" cy="13316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895A122D-35F4-4235-9B45-DFB537A20A2C}"/>
              </a:ext>
            </a:extLst>
          </p:cNvPr>
          <p:cNvSpPr/>
          <p:nvPr/>
        </p:nvSpPr>
        <p:spPr>
          <a:xfrm>
            <a:off x="133164" y="1036841"/>
            <a:ext cx="34978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a Business Perspective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B9A68909-F93E-4C84-8B58-71CE3BEA023A}"/>
              </a:ext>
            </a:extLst>
          </p:cNvPr>
          <p:cNvSpPr/>
          <p:nvPr/>
        </p:nvSpPr>
        <p:spPr>
          <a:xfrm>
            <a:off x="3097307" y="4066133"/>
            <a:ext cx="4675094" cy="13316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Science(DS)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3CEFC6FA-B803-4AAF-8808-14113C17B386}"/>
              </a:ext>
            </a:extLst>
          </p:cNvPr>
          <p:cNvSpPr/>
          <p:nvPr/>
        </p:nvSpPr>
        <p:spPr>
          <a:xfrm>
            <a:off x="3097305" y="2603253"/>
            <a:ext cx="4675099" cy="13316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Intelligent Automation (IA)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xmlns="" id="{5CFC0AE1-79A2-4867-BCBE-56EAC174DD88}"/>
              </a:ext>
            </a:extLst>
          </p:cNvPr>
          <p:cNvSpPr/>
          <p:nvPr/>
        </p:nvSpPr>
        <p:spPr>
          <a:xfrm>
            <a:off x="8182947" y="2836506"/>
            <a:ext cx="93306" cy="2248678"/>
          </a:xfrm>
          <a:prstGeom prst="rightBrace">
            <a:avLst/>
          </a:prstGeom>
          <a:ln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xmlns="" id="{D49E74B2-FE76-469C-B2A4-14C0B08B5377}"/>
              </a:ext>
            </a:extLst>
          </p:cNvPr>
          <p:cNvSpPr/>
          <p:nvPr/>
        </p:nvSpPr>
        <p:spPr>
          <a:xfrm>
            <a:off x="8584163" y="2351314"/>
            <a:ext cx="2939143" cy="2832294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Digital Transformation(DT) </a:t>
            </a:r>
          </a:p>
        </p:txBody>
      </p:sp>
    </p:spTree>
    <p:extLst>
      <p:ext uri="{BB962C8B-B14F-4D97-AF65-F5344CB8AC3E}">
        <p14:creationId xmlns:p14="http://schemas.microsoft.com/office/powerpoint/2010/main" val="1836991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7074</TotalTime>
  <Words>4656</Words>
  <Application>Microsoft Office PowerPoint</Application>
  <PresentationFormat>Widescreen</PresentationFormat>
  <Paragraphs>1442</Paragraphs>
  <Slides>60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8" baseType="lpstr">
      <vt:lpstr>MS PGothic</vt:lpstr>
      <vt:lpstr>Arial</vt:lpstr>
      <vt:lpstr>Calibri</vt:lpstr>
      <vt:lpstr>Calibri Light</vt:lpstr>
      <vt:lpstr>Courier New</vt:lpstr>
      <vt:lpstr>Segoe UI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jothi periasamy</dc:creator>
  <cp:lastModifiedBy>Admin</cp:lastModifiedBy>
  <cp:revision>187</cp:revision>
  <cp:lastPrinted>2024-03-26T09:34:00Z</cp:lastPrinted>
  <dcterms:created xsi:type="dcterms:W3CDTF">2020-08-08T07:44:14Z</dcterms:created>
  <dcterms:modified xsi:type="dcterms:W3CDTF">2024-05-02T17:12:16Z</dcterms:modified>
</cp:coreProperties>
</file>

<file path=docProps/thumbnail.jpeg>
</file>